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5"/>
  </p:sldMasterIdLst>
  <p:notesMasterIdLst>
    <p:notesMasterId r:id="rId33"/>
  </p:notesMasterIdLst>
  <p:sldIdLst>
    <p:sldId id="256" r:id="rId6"/>
    <p:sldId id="257" r:id="rId7"/>
    <p:sldId id="258" r:id="rId8"/>
    <p:sldId id="260" r:id="rId9"/>
    <p:sldId id="259" r:id="rId10"/>
    <p:sldId id="261" r:id="rId11"/>
    <p:sldId id="280" r:id="rId12"/>
    <p:sldId id="262" r:id="rId13"/>
    <p:sldId id="263" r:id="rId14"/>
    <p:sldId id="264" r:id="rId15"/>
    <p:sldId id="286" r:id="rId16"/>
    <p:sldId id="281" r:id="rId17"/>
    <p:sldId id="265" r:id="rId18"/>
    <p:sldId id="266" r:id="rId19"/>
    <p:sldId id="268" r:id="rId20"/>
    <p:sldId id="269" r:id="rId21"/>
    <p:sldId id="270" r:id="rId22"/>
    <p:sldId id="271" r:id="rId23"/>
    <p:sldId id="282" r:id="rId24"/>
    <p:sldId id="272" r:id="rId25"/>
    <p:sldId id="284" r:id="rId26"/>
    <p:sldId id="273" r:id="rId27"/>
    <p:sldId id="283" r:id="rId28"/>
    <p:sldId id="274" r:id="rId29"/>
    <p:sldId id="276" r:id="rId30"/>
    <p:sldId id="279" r:id="rId31"/>
    <p:sldId id="285" r:id="rId3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344E1F-A74D-D5E6-D38D-B3E100CEAC28}" v="306" dt="2021-12-08T18:48:56.899"/>
    <p1510:client id="{A16171A9-B551-4CA9-813B-566595CAD424}" v="260" dt="2021-12-08T20:03:36.549"/>
    <p1510:client id="{D4EFE887-2F85-8673-2987-5E9DF2246EA4}" v="1" dt="2021-12-08T19:14:36.928"/>
    <p1510:client id="{E744A62F-C967-63B2-7643-A716BB99178B}" v="187" dt="2021-12-09T20:40:36.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2" autoAdjust="0"/>
    <p:restoredTop sz="86480" autoAdjust="0"/>
  </p:normalViewPr>
  <p:slideViewPr>
    <p:cSldViewPr>
      <p:cViewPr varScale="1">
        <p:scale>
          <a:sx n="63" d="100"/>
          <a:sy n="63" d="100"/>
        </p:scale>
        <p:origin x="954" y="72"/>
      </p:cViewPr>
      <p:guideLst>
        <p:guide orient="horz" pos="2160"/>
        <p:guide pos="2880"/>
      </p:guideLst>
    </p:cSldViewPr>
  </p:slideViewPr>
  <p:outlineViewPr>
    <p:cViewPr>
      <p:scale>
        <a:sx n="33" d="100"/>
        <a:sy n="33" d="100"/>
      </p:scale>
      <p:origin x="0" y="-331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42A28C-AB0D-4B62-B210-ADC0B863A4F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CA"/>
          </a:p>
        </p:txBody>
      </p:sp>
      <p:sp>
        <p:nvSpPr>
          <p:cNvPr id="3" name="Date Placeholder 2">
            <a:extLst>
              <a:ext uri="{FF2B5EF4-FFF2-40B4-BE49-F238E27FC236}">
                <a16:creationId xmlns:a16="http://schemas.microsoft.com/office/drawing/2014/main" id="{67E630DC-7DD6-4962-A2F7-9C1D656E9B1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F51B8FB-F9FE-45D4-A449-67980B0A1AC3}" type="datetimeFigureOut">
              <a:rPr lang="en-US"/>
              <a:pPr>
                <a:defRPr/>
              </a:pPr>
              <a:t>1/12/2022</a:t>
            </a:fld>
            <a:endParaRPr lang="en-CA"/>
          </a:p>
        </p:txBody>
      </p:sp>
      <p:sp>
        <p:nvSpPr>
          <p:cNvPr id="4" name="Slide Image Placeholder 3">
            <a:extLst>
              <a:ext uri="{FF2B5EF4-FFF2-40B4-BE49-F238E27FC236}">
                <a16:creationId xmlns:a16="http://schemas.microsoft.com/office/drawing/2014/main" id="{7BC43C93-C435-45B4-94EB-C58EE12415B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491E4DAA-4F8E-457B-A361-BC2B2805F8A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257DEEDE-16F0-4E12-9DE2-7AE5D69A7FA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CA"/>
          </a:p>
        </p:txBody>
      </p:sp>
      <p:sp>
        <p:nvSpPr>
          <p:cNvPr id="7" name="Slide Number Placeholder 6">
            <a:extLst>
              <a:ext uri="{FF2B5EF4-FFF2-40B4-BE49-F238E27FC236}">
                <a16:creationId xmlns:a16="http://schemas.microsoft.com/office/drawing/2014/main" id="{367CBBA0-F120-47E9-A43D-E22F1FBDA36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B517E1E9-A75A-43B2-8D15-74E31295D088}" type="slidenum">
              <a:rPr lang="en-CA" altLang="en-US"/>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B051DB4-9B8E-4F28-8035-D2A6FEE49E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A9F36A5E-CF02-415F-B1EB-84269BAB8C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dirty="0"/>
              <a:t>There is a lot that field instructors can do before the first day in Jan to help students feel comfortable, and prepare the team to receive the student. How to expose them to the interdisciplinary team. Share ability to share opportunities with the student. </a:t>
            </a:r>
          </a:p>
          <a:p>
            <a:endParaRPr lang="en-CA" altLang="en-US" dirty="0"/>
          </a:p>
          <a:p>
            <a:r>
              <a:rPr lang="en-CA" altLang="en-US" dirty="0"/>
              <a:t>Orientation schedule, readings, set expectations. We owe it to them to feel welcomed and even relieve anxiety. Build the relationship so they feel safe coming to you. </a:t>
            </a:r>
          </a:p>
          <a:p>
            <a:endParaRPr lang="en-CA" altLang="en-US" dirty="0"/>
          </a:p>
          <a:p>
            <a:r>
              <a:rPr lang="en-CA" altLang="en-US" dirty="0"/>
              <a:t>Also, the first week is setting up logistics – email, computer access, zoom access, share folder access, intranet</a:t>
            </a:r>
          </a:p>
        </p:txBody>
      </p:sp>
      <p:sp>
        <p:nvSpPr>
          <p:cNvPr id="13316" name="Slide Number Placeholder 3">
            <a:extLst>
              <a:ext uri="{FF2B5EF4-FFF2-40B4-BE49-F238E27FC236}">
                <a16:creationId xmlns:a16="http://schemas.microsoft.com/office/drawing/2014/main" id="{E987B10F-AE9D-41A5-9E05-D0C3270477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230FA99C-449D-439D-B7D0-436DD813954E}" type="slidenum">
              <a:rPr lang="en-CA" altLang="en-US">
                <a:latin typeface="Calibri" panose="020F0502020204030204" pitchFamily="34" charset="0"/>
              </a:rPr>
              <a:pPr/>
              <a:t>1</a:t>
            </a:fld>
            <a:endParaRPr lang="en-CA"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Send link to What students appreciate in Chat.</a:t>
            </a:r>
            <a:endParaRPr lang="en-CA" dirty="0"/>
          </a:p>
        </p:txBody>
      </p:sp>
      <p:sp>
        <p:nvSpPr>
          <p:cNvPr id="4" name="Slide Number Placeholder 3"/>
          <p:cNvSpPr>
            <a:spLocks noGrp="1"/>
          </p:cNvSpPr>
          <p:nvPr>
            <p:ph type="sldNum" sz="quarter" idx="5"/>
          </p:nvPr>
        </p:nvSpPr>
        <p:spPr/>
        <p:txBody>
          <a:bodyPr/>
          <a:lstStyle/>
          <a:p>
            <a:fld id="{B517E1E9-A75A-43B2-8D15-74E31295D088}" type="slidenum">
              <a:rPr lang="en-CA" altLang="en-US" smtClean="0"/>
              <a:pPr/>
              <a:t>11</a:t>
            </a:fld>
            <a:endParaRPr lang="en-CA" altLang="en-US"/>
          </a:p>
        </p:txBody>
      </p:sp>
    </p:spTree>
    <p:extLst>
      <p:ext uri="{BB962C8B-B14F-4D97-AF65-F5344CB8AC3E}">
        <p14:creationId xmlns:p14="http://schemas.microsoft.com/office/powerpoint/2010/main" val="3605545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B479BCE-21D4-4FF9-BCF7-FABE53EBEA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D7A141D3-FE6D-4B2C-8C86-A039C41E20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altLang="en-US" dirty="0"/>
              <a:t>In the fall semester, all Year 1 students took two complementary courses – </a:t>
            </a:r>
            <a:r>
              <a:rPr lang="en-CA" altLang="en-US" i="1" dirty="0"/>
              <a:t>Elements of Social Work Practice </a:t>
            </a:r>
            <a:r>
              <a:rPr lang="en-CA" altLang="en-US" dirty="0"/>
              <a:t>and </a:t>
            </a:r>
            <a:r>
              <a:rPr lang="en-CA" altLang="en-US" i="1" dirty="0"/>
              <a:t>Practice Lab.  Share screen of Bridging Fact Sheet and send link in Chat</a:t>
            </a:r>
          </a:p>
        </p:txBody>
      </p:sp>
      <p:sp>
        <p:nvSpPr>
          <p:cNvPr id="33796" name="Slide Number Placeholder 3">
            <a:extLst>
              <a:ext uri="{FF2B5EF4-FFF2-40B4-BE49-F238E27FC236}">
                <a16:creationId xmlns:a16="http://schemas.microsoft.com/office/drawing/2014/main" id="{1111FDAE-C2C6-440D-AFD5-16F54D75E0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8F3FE0-2F30-4931-9ABE-F93E7BF46E4C}" type="slidenum">
              <a:rPr lang="en-CA" altLang="en-US"/>
              <a:pPr>
                <a:spcBef>
                  <a:spcPct val="0"/>
                </a:spcBef>
              </a:pPr>
              <a:t>13</a:t>
            </a:fld>
            <a:endParaRPr lang="en-CA"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4D8D23F-4BAC-466F-BDE3-892A112516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9650C066-BAA0-43B2-BC69-EA0684012850}"/>
              </a:ext>
            </a:extLst>
          </p:cNvPr>
          <p:cNvSpPr>
            <a:spLocks noGrp="1"/>
          </p:cNvSpPr>
          <p:nvPr>
            <p:ph type="body" idx="1"/>
          </p:nvPr>
        </p:nvSpPr>
        <p:spPr bwMode="auto"/>
        <p:txBody>
          <a:bodyPr wrap="square" numCol="1" anchor="t" anchorCtr="0" compatLnSpc="1">
            <a:prstTxWarp prst="textNoShape">
              <a:avLst/>
            </a:prstTxWarp>
            <a:normAutofit fontScale="70000" lnSpcReduction="20000"/>
          </a:bodyPr>
          <a:lstStyle/>
          <a:p>
            <a:pPr eaLnBrk="1" hangingPunct="1">
              <a:spcBef>
                <a:spcPct val="0"/>
              </a:spcBef>
              <a:defRPr/>
            </a:pPr>
            <a:r>
              <a:rPr lang="en-US" altLang="en-US" dirty="0"/>
              <a:t>I can go through the domains quickly.   Put link to Evaluation Tool in Chat.</a:t>
            </a:r>
          </a:p>
          <a:p>
            <a:pPr eaLnBrk="1" hangingPunct="1">
              <a:spcBef>
                <a:spcPct val="0"/>
              </a:spcBef>
              <a:defRPr/>
            </a:pPr>
            <a:endParaRPr lang="en-US" altLang="en-US" dirty="0"/>
          </a:p>
          <a:p>
            <a:pPr eaLnBrk="1" hangingPunct="1">
              <a:spcBef>
                <a:spcPct val="0"/>
              </a:spcBef>
              <a:defRPr/>
            </a:pPr>
            <a:r>
              <a:rPr lang="en-US" altLang="en-US" dirty="0"/>
              <a:t>Learning and Growth require awareness of inter-cultural differences in all we do.  Initially  these cognitive dissonances may cause discomfort. Recognize dissonance as opportunities for growth &amp; engage each other in ongoing dialogue; initially FI may need to introduce this experience </a:t>
            </a:r>
          </a:p>
          <a:p>
            <a:pPr eaLnBrk="1" hangingPunct="1">
              <a:spcBef>
                <a:spcPct val="0"/>
              </a:spcBef>
              <a:defRPr/>
            </a:pPr>
            <a:endParaRPr lang="en-CA" altLang="en-US" dirty="0"/>
          </a:p>
          <a:p>
            <a:pPr>
              <a:defRPr/>
            </a:pPr>
            <a:r>
              <a:rPr lang="en-US" sz="2400" dirty="0"/>
              <a:t>Change is challenging, even when desired &amp; anticipated</a:t>
            </a:r>
          </a:p>
          <a:p>
            <a:pPr>
              <a:defRPr/>
            </a:pPr>
            <a:r>
              <a:rPr lang="en-US" sz="2400" dirty="0"/>
              <a:t>Students need to move beyond the “shallow end of swimming pool”; be alert to pace (fast/slow) in learning curve</a:t>
            </a:r>
          </a:p>
          <a:p>
            <a:pPr>
              <a:defRPr/>
            </a:pPr>
            <a:r>
              <a:rPr lang="en-US" sz="2400" dirty="0"/>
              <a:t>Brain wired for:</a:t>
            </a:r>
          </a:p>
          <a:p>
            <a:pPr lvl="1">
              <a:defRPr/>
            </a:pPr>
            <a:r>
              <a:rPr lang="en-US" sz="2000" dirty="0"/>
              <a:t>negatives like </a:t>
            </a:r>
            <a:r>
              <a:rPr lang="en-US" sz="2000" dirty="0" err="1"/>
              <a:t>velcro</a:t>
            </a:r>
            <a:r>
              <a:rPr lang="en-US" sz="2000" dirty="0"/>
              <a:t>; </a:t>
            </a:r>
          </a:p>
          <a:p>
            <a:pPr lvl="1">
              <a:defRPr/>
            </a:pPr>
            <a:r>
              <a:rPr lang="en-US" sz="2000" dirty="0"/>
              <a:t>positives like </a:t>
            </a:r>
            <a:r>
              <a:rPr lang="en-US" sz="2000" dirty="0" err="1"/>
              <a:t>teflon</a:t>
            </a:r>
            <a:endParaRPr lang="en-US" sz="2000" dirty="0"/>
          </a:p>
          <a:p>
            <a:pPr>
              <a:defRPr/>
            </a:pPr>
            <a:r>
              <a:rPr lang="en-US" sz="2400" dirty="0"/>
              <a:t>We are feeling people who think; ask students about feelings (</a:t>
            </a:r>
            <a:r>
              <a:rPr lang="en-US" sz="2400" dirty="0" err="1"/>
              <a:t>Damasio</a:t>
            </a:r>
            <a:r>
              <a:rPr lang="en-US" sz="2400" dirty="0"/>
              <a:t>, 1994, 2009). </a:t>
            </a:r>
          </a:p>
          <a:p>
            <a:pPr>
              <a:defRPr/>
            </a:pPr>
            <a:r>
              <a:rPr lang="en-US" sz="2400" dirty="0"/>
              <a:t>Emotional regulation supports learning and growth</a:t>
            </a:r>
          </a:p>
          <a:p>
            <a:pPr lvl="1">
              <a:defRPr/>
            </a:pPr>
            <a:r>
              <a:rPr lang="en-US" sz="2000" dirty="0"/>
              <a:t>If students name and tame their emotions, they are lead their learning</a:t>
            </a:r>
          </a:p>
          <a:p>
            <a:pPr eaLnBrk="1" hangingPunct="1">
              <a:spcBef>
                <a:spcPct val="0"/>
              </a:spcBef>
              <a:defRPr/>
            </a:pPr>
            <a:endParaRPr lang="en-CA" altLang="en-US" dirty="0"/>
          </a:p>
        </p:txBody>
      </p:sp>
      <p:sp>
        <p:nvSpPr>
          <p:cNvPr id="35844" name="Slide Number Placeholder 3">
            <a:extLst>
              <a:ext uri="{FF2B5EF4-FFF2-40B4-BE49-F238E27FC236}">
                <a16:creationId xmlns:a16="http://schemas.microsoft.com/office/drawing/2014/main" id="{27940A21-D534-47FD-88B2-C69E91CFD2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EDB891-FD0D-46D8-94CF-0E168CF76C9D}" type="slidenum">
              <a:rPr lang="en-CA" altLang="en-US"/>
              <a:pPr>
                <a:spcBef>
                  <a:spcPct val="0"/>
                </a:spcBef>
              </a:pPr>
              <a:t>14</a:t>
            </a:fld>
            <a:endParaRPr lang="en-CA"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D5988942-4E8F-4AE0-8566-805983925B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16D05FF-EFE7-4E0B-8D95-50DE09C3E0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altLang="en-US"/>
              <a:t>You can use these to help link theory and practice. Or have them answer one of these questions in a reflection paper.</a:t>
            </a:r>
          </a:p>
        </p:txBody>
      </p:sp>
      <p:sp>
        <p:nvSpPr>
          <p:cNvPr id="37892" name="Slide Number Placeholder 3">
            <a:extLst>
              <a:ext uri="{FF2B5EF4-FFF2-40B4-BE49-F238E27FC236}">
                <a16:creationId xmlns:a16="http://schemas.microsoft.com/office/drawing/2014/main" id="{19BCFA35-A0AA-490E-A5ED-83A28E0F75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6C7E02-1BBB-46B3-8984-513A3C0F3D52}" type="slidenum">
              <a:rPr lang="en-CA" altLang="en-US"/>
              <a:pPr>
                <a:spcBef>
                  <a:spcPct val="0"/>
                </a:spcBef>
              </a:pPr>
              <a:t>15</a:t>
            </a:fld>
            <a:endParaRPr lang="en-CA"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13B78F9F-6703-4E01-9495-0142FF12E6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2E1D49E-8C67-4F9B-9232-798820C4B3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39940" name="Slide Number Placeholder 3">
            <a:extLst>
              <a:ext uri="{FF2B5EF4-FFF2-40B4-BE49-F238E27FC236}">
                <a16:creationId xmlns:a16="http://schemas.microsoft.com/office/drawing/2014/main" id="{2AB55675-4953-4C01-B010-0D0C5B5CD9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C12696-5873-47ED-81A3-6C330B440EFB}" type="slidenum">
              <a:rPr lang="en-CA" altLang="en-US"/>
              <a:pPr>
                <a:spcBef>
                  <a:spcPct val="0"/>
                </a:spcBef>
              </a:pPr>
              <a:t>16</a:t>
            </a:fld>
            <a:endParaRPr lang="en-CA"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1E1877D-8F4B-40D7-BFC6-B21448C8B2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3166859E-4334-4F8A-BB73-AEB71D2E9A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41988" name="Slide Number Placeholder 3">
            <a:extLst>
              <a:ext uri="{FF2B5EF4-FFF2-40B4-BE49-F238E27FC236}">
                <a16:creationId xmlns:a16="http://schemas.microsoft.com/office/drawing/2014/main" id="{625414A0-DB4C-48B9-BD9C-0BF29951D9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E381AE-016F-43C5-BD6F-3939893847AE}" type="slidenum">
              <a:rPr lang="en-CA" altLang="en-US"/>
              <a:pPr>
                <a:spcBef>
                  <a:spcPct val="0"/>
                </a:spcBef>
              </a:pPr>
              <a:t>17</a:t>
            </a:fld>
            <a:endParaRPr lang="en-CA"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1B8972BA-A9F8-402C-8613-93E8AFF4E3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D22662A-E661-4176-A833-70B6DC1973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altLang="en-US"/>
              <a:t>New learning means multiple tries as well as learning from failures. Encourage students to, and support them as they lean into discomfort.</a:t>
            </a:r>
          </a:p>
        </p:txBody>
      </p:sp>
      <p:sp>
        <p:nvSpPr>
          <p:cNvPr id="44036" name="Slide Number Placeholder 3">
            <a:extLst>
              <a:ext uri="{FF2B5EF4-FFF2-40B4-BE49-F238E27FC236}">
                <a16:creationId xmlns:a16="http://schemas.microsoft.com/office/drawing/2014/main" id="{4BD19B06-5738-4746-94B0-CC81A674EC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AB631B-4ED0-4350-825A-F1B5D04A6196}" type="slidenum">
              <a:rPr lang="en-CA" altLang="en-US"/>
              <a:pPr>
                <a:spcBef>
                  <a:spcPct val="0"/>
                </a:spcBef>
              </a:pPr>
              <a:t>18</a:t>
            </a:fld>
            <a:endParaRPr lang="en-CA"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9BCF6700-4F0E-4B26-B719-F6CFB3E8ED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B151F50A-5E6B-475C-B09D-40903CA513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altLang="en-US"/>
              <a:t>Each setting is unique.</a:t>
            </a:r>
          </a:p>
        </p:txBody>
      </p:sp>
      <p:sp>
        <p:nvSpPr>
          <p:cNvPr id="47108" name="Slide Number Placeholder 3">
            <a:extLst>
              <a:ext uri="{FF2B5EF4-FFF2-40B4-BE49-F238E27FC236}">
                <a16:creationId xmlns:a16="http://schemas.microsoft.com/office/drawing/2014/main" id="{866600B3-1929-42DF-8845-F30DB764BC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016BEE-E08F-402C-8F19-D8DE3C8C31D4}" type="slidenum">
              <a:rPr lang="en-CA" altLang="en-US"/>
              <a:pPr>
                <a:spcBef>
                  <a:spcPct val="0"/>
                </a:spcBef>
              </a:pPr>
              <a:t>20</a:t>
            </a:fld>
            <a:endParaRPr lang="en-CA"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354830F1-7FE6-4797-8F00-B5141FC4E4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1186412-15B5-4A92-ABCA-58E112A6C1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No personal phones or e-mails. Secure systems are critical. </a:t>
            </a:r>
          </a:p>
        </p:txBody>
      </p:sp>
      <p:sp>
        <p:nvSpPr>
          <p:cNvPr id="50180" name="Slide Number Placeholder 3">
            <a:extLst>
              <a:ext uri="{FF2B5EF4-FFF2-40B4-BE49-F238E27FC236}">
                <a16:creationId xmlns:a16="http://schemas.microsoft.com/office/drawing/2014/main" id="{CD0D2CDC-B173-43A3-BB38-1EAB15B6E6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D71EF4-6F3C-46C6-AD98-C710E85742DF}" type="slidenum">
              <a:rPr lang="en-CA" altLang="en-US"/>
              <a:pPr>
                <a:spcBef>
                  <a:spcPct val="0"/>
                </a:spcBef>
              </a:pPr>
              <a:t>22</a:t>
            </a:fld>
            <a:endParaRPr lang="en-CA"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2F0EC46-4A98-4D64-A5E1-3F94721F8D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4800B4A1-4786-4E62-84DA-765EB6F821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t>Student rely on you especially those first few days.</a:t>
            </a:r>
          </a:p>
        </p:txBody>
      </p:sp>
      <p:sp>
        <p:nvSpPr>
          <p:cNvPr id="52228" name="Slide Number Placeholder 3">
            <a:extLst>
              <a:ext uri="{FF2B5EF4-FFF2-40B4-BE49-F238E27FC236}">
                <a16:creationId xmlns:a16="http://schemas.microsoft.com/office/drawing/2014/main" id="{07174E52-B7FC-476C-8B4B-F9A2C00383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D8C105A3-7B9F-4947-B984-99B10D11B761}" type="slidenum">
              <a:rPr lang="en-CA" altLang="en-US">
                <a:latin typeface="Calibri" panose="020F0502020204030204" pitchFamily="34" charset="0"/>
              </a:rPr>
              <a:pPr/>
              <a:t>23</a:t>
            </a:fld>
            <a:endParaRPr lang="en-CA"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85F71A0D-4296-49C9-9A29-307FE520BD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8B9B0586-FC54-4D30-A97D-ADBA3E1DE9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15364" name="Slide Number Placeholder 3">
            <a:extLst>
              <a:ext uri="{FF2B5EF4-FFF2-40B4-BE49-F238E27FC236}">
                <a16:creationId xmlns:a16="http://schemas.microsoft.com/office/drawing/2014/main" id="{68A82858-BC1C-44FD-BE82-1C7553D575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0473BD-6F06-4341-A46D-522DD7592537}" type="slidenum">
              <a:rPr lang="en-CA" altLang="en-US"/>
              <a:pPr>
                <a:spcBef>
                  <a:spcPct val="0"/>
                </a:spcBef>
              </a:pPr>
              <a:t>2</a:t>
            </a:fld>
            <a:endParaRPr lang="en-CA"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C5167C6C-14BE-40A5-BF58-527DE29410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1994D4-246A-4C5E-84BD-D0DC426F95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2366B62-52B7-4D9B-A0F1-B493114FA6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ED802F-2BEF-45A7-B5F3-8961133E078E}" type="slidenum">
              <a:rPr lang="en-CA" altLang="en-US"/>
              <a:pPr>
                <a:spcBef>
                  <a:spcPct val="0"/>
                </a:spcBef>
              </a:pPr>
              <a:t>24</a:t>
            </a:fld>
            <a:endParaRPr lang="en-CA"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B19B74F1-ABBB-44A1-BBB7-C75A59D9A4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9D698B7-85CC-4AD0-92DC-4BB353AA21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126AAE08-8DC7-45EC-BBF1-146208D7FA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76989E-EE5F-40C0-837E-79BD267BADDC}" type="slidenum">
              <a:rPr lang="en-CA" altLang="en-US"/>
              <a:pPr>
                <a:spcBef>
                  <a:spcPct val="0"/>
                </a:spcBef>
              </a:pPr>
              <a:t>25</a:t>
            </a:fld>
            <a:endParaRPr lang="en-CA"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54C98AB-8C88-4267-9914-82EA0C1BF0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0B160CE3-F601-45C5-A96A-3F294625EE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5A7A32A6-32DC-4AAD-BA97-81449A4BE7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F05963-9294-4C9F-B071-15D384BC6E28}" type="slidenum">
              <a:rPr lang="en-CA" altLang="en-US"/>
              <a:pPr>
                <a:spcBef>
                  <a:spcPct val="0"/>
                </a:spcBef>
              </a:pPr>
              <a:t>26</a:t>
            </a:fld>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F1F09EC-996C-4996-8BDD-66DA998813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C0CE37E-92DA-4F58-BBBF-E4A4F2ECE8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altLang="en-US"/>
              <a:t>Could see if I merge with slide 2</a:t>
            </a:r>
          </a:p>
        </p:txBody>
      </p:sp>
      <p:sp>
        <p:nvSpPr>
          <p:cNvPr id="17412" name="Slide Number Placeholder 3">
            <a:extLst>
              <a:ext uri="{FF2B5EF4-FFF2-40B4-BE49-F238E27FC236}">
                <a16:creationId xmlns:a16="http://schemas.microsoft.com/office/drawing/2014/main" id="{BFE2BCFA-027A-430B-8EDD-C022A74820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9969DF-750B-44CA-A1EA-E65599FC3925}" type="slidenum">
              <a:rPr lang="en-CA" altLang="en-US"/>
              <a:pPr>
                <a:spcBef>
                  <a:spcPct val="0"/>
                </a:spcBef>
              </a:pPr>
              <a:t>3</a:t>
            </a:fld>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CEE6F72-57D6-4281-8A26-917F951E63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844848A-B284-4A5F-B238-5D8741F198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r>
              <a:rPr lang="en-US" altLang="en-US" sz="1400"/>
              <a:t> </a:t>
            </a:r>
          </a:p>
          <a:p>
            <a:pPr lvl="1"/>
            <a:r>
              <a:rPr lang="en-US" altLang="en-US" sz="1400"/>
              <a:t>FI responsible to provide the opportunities for student to demonstrate competencies;</a:t>
            </a:r>
          </a:p>
          <a:p>
            <a:pPr lvl="1"/>
            <a:r>
              <a:rPr lang="en-US" altLang="en-US" sz="1400"/>
              <a:t>Structure schedule must be shared with PO and FFL.</a:t>
            </a:r>
          </a:p>
          <a:p>
            <a:r>
              <a:rPr lang="en-US" altLang="en-US" sz="1800"/>
              <a:t>Can be in-person, remote or mix (public health guidelines are observed)</a:t>
            </a:r>
          </a:p>
          <a:p>
            <a:pPr eaLnBrk="1" hangingPunct="1">
              <a:spcBef>
                <a:spcPct val="0"/>
              </a:spcBef>
            </a:pPr>
            <a:r>
              <a:rPr lang="en-CA" altLang="en-US"/>
              <a:t>Direct practice is a requirement. Students must also have opportunities to work on behalf of clients (indirect).</a:t>
            </a:r>
          </a:p>
        </p:txBody>
      </p:sp>
      <p:sp>
        <p:nvSpPr>
          <p:cNvPr id="19460" name="Slide Number Placeholder 3">
            <a:extLst>
              <a:ext uri="{FF2B5EF4-FFF2-40B4-BE49-F238E27FC236}">
                <a16:creationId xmlns:a16="http://schemas.microsoft.com/office/drawing/2014/main" id="{F257F482-17C1-4BC4-B538-893F44B2FE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6D190F-0DDD-4E07-8D94-5A66610E02B5}" type="slidenum">
              <a:rPr lang="en-CA" altLang="en-US"/>
              <a:pPr>
                <a:spcBef>
                  <a:spcPct val="0"/>
                </a:spcBef>
              </a:pPr>
              <a:t>4</a:t>
            </a:fld>
            <a:endParaRPr lang="en-C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37CE4F5B-45F4-4431-9891-1799F79226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16FA288-D079-4744-A945-9B0B1EB3D1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a:p>
            <a:pPr eaLnBrk="1" hangingPunct="1">
              <a:spcBef>
                <a:spcPct val="0"/>
              </a:spcBef>
            </a:pPr>
            <a:r>
              <a:rPr lang="en-CA" altLang="en-US"/>
              <a:t>https://socialwork.utoronto.ca/practicum/practicum-schedules/year-1/</a:t>
            </a:r>
          </a:p>
          <a:p>
            <a:pPr eaLnBrk="1" hangingPunct="1">
              <a:spcBef>
                <a:spcPct val="0"/>
              </a:spcBef>
            </a:pPr>
            <a:endParaRPr lang="en-CA" altLang="en-US"/>
          </a:p>
        </p:txBody>
      </p:sp>
      <p:sp>
        <p:nvSpPr>
          <p:cNvPr id="21508" name="Slide Number Placeholder 3">
            <a:extLst>
              <a:ext uri="{FF2B5EF4-FFF2-40B4-BE49-F238E27FC236}">
                <a16:creationId xmlns:a16="http://schemas.microsoft.com/office/drawing/2014/main" id="{B1F00A6E-79E7-4E79-85EC-4693181823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60CE20-555C-46EF-8B23-8039C71B5F1B}" type="slidenum">
              <a:rPr lang="en-CA" altLang="en-US"/>
              <a:pPr>
                <a:spcBef>
                  <a:spcPct val="0"/>
                </a:spcBef>
              </a:pPr>
              <a:t>5</a:t>
            </a:fld>
            <a:endParaRPr lang="en-C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C9BD2CD-A206-4F12-AEA7-186AA6D3CF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1BF3D8C-E6A2-4AC2-8844-086FDA92C4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altLang="en-US"/>
              <a:t>Keen and anxious to learn – sponges. Important to set standards at that point.</a:t>
            </a:r>
          </a:p>
        </p:txBody>
      </p:sp>
      <p:sp>
        <p:nvSpPr>
          <p:cNvPr id="23556" name="Slide Number Placeholder 3">
            <a:extLst>
              <a:ext uri="{FF2B5EF4-FFF2-40B4-BE49-F238E27FC236}">
                <a16:creationId xmlns:a16="http://schemas.microsoft.com/office/drawing/2014/main" id="{2F46E034-95D6-4B7A-9AA3-8F8EE24588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488148-412E-4DCB-8C49-09C59FAFAA99}" type="slidenum">
              <a:rPr lang="en-CA" altLang="en-US"/>
              <a:pPr>
                <a:spcBef>
                  <a:spcPct val="0"/>
                </a:spcBef>
              </a:pPr>
              <a:t>6</a:t>
            </a:fld>
            <a:endParaRPr lang="en-C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7DAF7232-07E3-4E71-BE0E-D481E6FC66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2306FD2A-D538-47A3-8947-5256E121F0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altLang="en-US"/>
              <a:t>Can do some reflection and feedback in an open forum.</a:t>
            </a:r>
          </a:p>
        </p:txBody>
      </p:sp>
      <p:sp>
        <p:nvSpPr>
          <p:cNvPr id="26628" name="Slide Number Placeholder 3">
            <a:extLst>
              <a:ext uri="{FF2B5EF4-FFF2-40B4-BE49-F238E27FC236}">
                <a16:creationId xmlns:a16="http://schemas.microsoft.com/office/drawing/2014/main" id="{2C1C1059-D14C-4A73-98D6-156DE04F82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4E36BD-F0A7-401C-AF92-799FA44B1E3F}" type="slidenum">
              <a:rPr lang="en-CA" altLang="en-US"/>
              <a:pPr>
                <a:spcBef>
                  <a:spcPct val="0"/>
                </a:spcBef>
              </a:pPr>
              <a:t>8</a:t>
            </a:fld>
            <a:endParaRPr lang="en-C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EED9AB0-DF65-402A-938A-6F0E1507BF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E7364668-F277-4A0D-BF63-0F91B82C07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Dorothee,  this slide is a summary.  It needs examples to bring it to life &amp; be relevant</a:t>
            </a:r>
          </a:p>
        </p:txBody>
      </p:sp>
      <p:sp>
        <p:nvSpPr>
          <p:cNvPr id="28676" name="Slide Number Placeholder 3">
            <a:extLst>
              <a:ext uri="{FF2B5EF4-FFF2-40B4-BE49-F238E27FC236}">
                <a16:creationId xmlns:a16="http://schemas.microsoft.com/office/drawing/2014/main" id="{C6E2CE64-2A74-4C49-85DC-3CB6AE060A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D1546D-1ADF-40C1-B6DC-3E4C792D04E3}" type="slidenum">
              <a:rPr lang="en-CA" altLang="en-US"/>
              <a:pPr>
                <a:spcBef>
                  <a:spcPct val="0"/>
                </a:spcBef>
              </a:pPr>
              <a:t>9</a:t>
            </a:fld>
            <a:endParaRPr lang="en-CA"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212A7CF-DA4C-47E2-B14F-0AC0D8E0F8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22F3CEED-6A08-4F51-9F38-E1484BBFB5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altLang="en-US"/>
              <a:t>These are not always easy conversations. They are not a one time conversation. It’s important to acknowledge, be aware, support learning needs, and understand their values, lived experience all informs practice. </a:t>
            </a:r>
          </a:p>
          <a:p>
            <a:pPr eaLnBrk="1" hangingPunct="1">
              <a:spcBef>
                <a:spcPct val="0"/>
              </a:spcBef>
            </a:pPr>
            <a:endParaRPr lang="en-CA" altLang="en-US"/>
          </a:p>
          <a:p>
            <a:pPr eaLnBrk="1" hangingPunct="1">
              <a:spcBef>
                <a:spcPct val="0"/>
              </a:spcBef>
            </a:pPr>
            <a:r>
              <a:rPr lang="en-CA" altLang="en-US"/>
              <a:t>This is important. </a:t>
            </a:r>
          </a:p>
          <a:p>
            <a:pPr eaLnBrk="1" hangingPunct="1">
              <a:spcBef>
                <a:spcPct val="0"/>
              </a:spcBef>
            </a:pPr>
            <a:endParaRPr lang="en-CA" altLang="en-US"/>
          </a:p>
          <a:p>
            <a:pPr eaLnBrk="1" hangingPunct="1">
              <a:spcBef>
                <a:spcPct val="0"/>
              </a:spcBef>
            </a:pPr>
            <a:r>
              <a:rPr lang="en-CA" altLang="en-US"/>
              <a:t>In the first meeting, to discuss: power dynamics, self-awareness of your social identities and positions and how they intersect, in addition to the clinician vs. client </a:t>
            </a:r>
          </a:p>
          <a:p>
            <a:pPr eaLnBrk="1" hangingPunct="1">
              <a:spcBef>
                <a:spcPct val="0"/>
              </a:spcBef>
            </a:pPr>
            <a:r>
              <a:rPr lang="en-CA" altLang="en-US"/>
              <a:t>It’s a big conversation and an important one. </a:t>
            </a:r>
          </a:p>
          <a:p>
            <a:pPr eaLnBrk="1" hangingPunct="1">
              <a:spcBef>
                <a:spcPct val="0"/>
              </a:spcBef>
            </a:pPr>
            <a:endParaRPr lang="en-CA" altLang="en-US"/>
          </a:p>
          <a:p>
            <a:pPr eaLnBrk="1" hangingPunct="1">
              <a:spcBef>
                <a:spcPct val="0"/>
              </a:spcBef>
            </a:pPr>
            <a:r>
              <a:rPr lang="en-CA" altLang="en-US"/>
              <a:t>Social identities could impact relationship with students and open up the relationship with them. Can’t assume the student would open up the conversation. </a:t>
            </a:r>
          </a:p>
          <a:p>
            <a:pPr eaLnBrk="1" hangingPunct="1">
              <a:spcBef>
                <a:spcPct val="0"/>
              </a:spcBef>
            </a:pPr>
            <a:endParaRPr lang="en-CA" altLang="en-US"/>
          </a:p>
          <a:p>
            <a:pPr eaLnBrk="1" hangingPunct="1">
              <a:spcBef>
                <a:spcPct val="0"/>
              </a:spcBef>
            </a:pPr>
            <a:r>
              <a:rPr lang="en-CA" altLang="en-US"/>
              <a:t>We will share resources later. </a:t>
            </a:r>
          </a:p>
        </p:txBody>
      </p:sp>
      <p:sp>
        <p:nvSpPr>
          <p:cNvPr id="30724" name="Slide Number Placeholder 3">
            <a:extLst>
              <a:ext uri="{FF2B5EF4-FFF2-40B4-BE49-F238E27FC236}">
                <a16:creationId xmlns:a16="http://schemas.microsoft.com/office/drawing/2014/main" id="{5C67176F-A16F-46C1-B89A-04638418C2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45146B-1E7C-432E-ADBC-3207770B0460}" type="slidenum">
              <a:rPr lang="en-CA" altLang="en-US"/>
              <a:pPr>
                <a:spcBef>
                  <a:spcPct val="0"/>
                </a:spcBef>
              </a:pPr>
              <a:t>10</a:t>
            </a:fld>
            <a:endParaRPr lang="en-C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C26FC02-74D4-4885-810A-5CFD7DC61FA8}"/>
              </a:ext>
            </a:extLst>
          </p:cNvPr>
          <p:cNvSpPr/>
          <p:nvPr/>
        </p:nvSpPr>
        <p:spPr>
          <a:xfrm>
            <a:off x="447675" y="3086100"/>
            <a:ext cx="8240713" cy="33051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1DF8C531-685F-47D0-B7C5-A52D6F860088}"/>
              </a:ext>
            </a:extLst>
          </p:cNvPr>
          <p:cNvSpPr>
            <a:spLocks noGrp="1"/>
          </p:cNvSpPr>
          <p:nvPr>
            <p:ph type="dt" sz="half" idx="10"/>
          </p:nvPr>
        </p:nvSpPr>
        <p:spPr/>
        <p:txBody>
          <a:bodyPr/>
          <a:lstStyle>
            <a:lvl1pPr>
              <a:defRPr>
                <a:solidFill>
                  <a:schemeClr val="accent1">
                    <a:lumMod val="75000"/>
                    <a:lumOff val="25000"/>
                  </a:schemeClr>
                </a:solidFill>
              </a:defRPr>
            </a:lvl1pPr>
          </a:lstStyle>
          <a:p>
            <a:pPr>
              <a:defRPr/>
            </a:pPr>
            <a:fld id="{0999CFF8-9D6F-4F6B-BED7-3E6FD2430B9C}" type="datetimeFigureOut">
              <a:rPr lang="en-US"/>
              <a:pPr>
                <a:defRPr/>
              </a:pPr>
              <a:t>1/12/2022</a:t>
            </a:fld>
            <a:endParaRPr lang="en-CA"/>
          </a:p>
        </p:txBody>
      </p:sp>
      <p:sp>
        <p:nvSpPr>
          <p:cNvPr id="6" name="Footer Placeholder 4">
            <a:extLst>
              <a:ext uri="{FF2B5EF4-FFF2-40B4-BE49-F238E27FC236}">
                <a16:creationId xmlns:a16="http://schemas.microsoft.com/office/drawing/2014/main" id="{ACB290F3-9C5D-4D13-9266-AB0914841814}"/>
              </a:ext>
            </a:extLst>
          </p:cNvPr>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CA"/>
          </a:p>
        </p:txBody>
      </p:sp>
      <p:sp>
        <p:nvSpPr>
          <p:cNvPr id="7" name="Slide Number Placeholder 5">
            <a:extLst>
              <a:ext uri="{FF2B5EF4-FFF2-40B4-BE49-F238E27FC236}">
                <a16:creationId xmlns:a16="http://schemas.microsoft.com/office/drawing/2014/main" id="{29EF0264-7468-4084-8FEB-75DA00097412}"/>
              </a:ext>
            </a:extLst>
          </p:cNvPr>
          <p:cNvSpPr>
            <a:spLocks noGrp="1"/>
          </p:cNvSpPr>
          <p:nvPr>
            <p:ph type="sldNum" sz="quarter" idx="12"/>
          </p:nvPr>
        </p:nvSpPr>
        <p:spPr/>
        <p:txBody>
          <a:bodyPr/>
          <a:lstStyle>
            <a:lvl1pPr>
              <a:defRPr>
                <a:solidFill>
                  <a:srgbClr val="3094EF"/>
                </a:solidFill>
              </a:defRPr>
            </a:lvl1pPr>
          </a:lstStyle>
          <a:p>
            <a:fld id="{A13B1B8C-BAB0-4511-A59D-5DB799D7C4AB}" type="slidenum">
              <a:rPr lang="en-CA" altLang="en-US"/>
              <a:pPr/>
              <a:t>‹#›</a:t>
            </a:fld>
            <a:endParaRPr lang="en-CA" altLang="en-US"/>
          </a:p>
        </p:txBody>
      </p:sp>
    </p:spTree>
    <p:extLst>
      <p:ext uri="{BB962C8B-B14F-4D97-AF65-F5344CB8AC3E}">
        <p14:creationId xmlns:p14="http://schemas.microsoft.com/office/powerpoint/2010/main" val="158126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223DD4-52C9-4123-8D0F-7044D6717E72}"/>
              </a:ext>
            </a:extLst>
          </p:cNvPr>
          <p:cNvSpPr>
            <a:spLocks noChangeAspect="1"/>
          </p:cNvSpPr>
          <p:nvPr/>
        </p:nvSpPr>
        <p:spPr>
          <a:xfrm>
            <a:off x="447675" y="600075"/>
            <a:ext cx="82391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B60B2D24-F137-4ACC-9EA1-2B871198BA4F}"/>
              </a:ext>
            </a:extLst>
          </p:cNvPr>
          <p:cNvSpPr>
            <a:spLocks noGrp="1"/>
          </p:cNvSpPr>
          <p:nvPr>
            <p:ph type="dt" sz="half" idx="10"/>
          </p:nvPr>
        </p:nvSpPr>
        <p:spPr/>
        <p:txBody>
          <a:bodyPr/>
          <a:lstStyle>
            <a:lvl1pPr>
              <a:defRPr/>
            </a:lvl1pPr>
          </a:lstStyle>
          <a:p>
            <a:pPr>
              <a:defRPr/>
            </a:pPr>
            <a:fld id="{1EED4459-A7ED-41D4-82C4-5BAFC7A1B60D}" type="datetimeFigureOut">
              <a:rPr lang="en-US"/>
              <a:pPr>
                <a:defRPr/>
              </a:pPr>
              <a:t>1/12/2022</a:t>
            </a:fld>
            <a:endParaRPr lang="en-CA"/>
          </a:p>
        </p:txBody>
      </p:sp>
      <p:sp>
        <p:nvSpPr>
          <p:cNvPr id="6" name="Footer Placeholder 4">
            <a:extLst>
              <a:ext uri="{FF2B5EF4-FFF2-40B4-BE49-F238E27FC236}">
                <a16:creationId xmlns:a16="http://schemas.microsoft.com/office/drawing/2014/main" id="{2A023DD1-A94C-467C-933A-D8421DC3E887}"/>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5">
            <a:extLst>
              <a:ext uri="{FF2B5EF4-FFF2-40B4-BE49-F238E27FC236}">
                <a16:creationId xmlns:a16="http://schemas.microsoft.com/office/drawing/2014/main" id="{1FA6D9E9-6C73-4ABF-8752-BDB3E6629BA5}"/>
              </a:ext>
            </a:extLst>
          </p:cNvPr>
          <p:cNvSpPr>
            <a:spLocks noGrp="1"/>
          </p:cNvSpPr>
          <p:nvPr>
            <p:ph type="sldNum" sz="quarter" idx="12"/>
          </p:nvPr>
        </p:nvSpPr>
        <p:spPr/>
        <p:txBody>
          <a:bodyPr/>
          <a:lstStyle>
            <a:lvl1pPr>
              <a:defRPr/>
            </a:lvl1pPr>
          </a:lstStyle>
          <a:p>
            <a:fld id="{B6B245C1-867E-42B3-B8CB-0288B44EB27C}" type="slidenum">
              <a:rPr lang="en-CA" altLang="en-US"/>
              <a:pPr/>
              <a:t>‹#›</a:t>
            </a:fld>
            <a:endParaRPr lang="en-CA" altLang="en-US"/>
          </a:p>
        </p:txBody>
      </p:sp>
    </p:spTree>
    <p:extLst>
      <p:ext uri="{BB962C8B-B14F-4D97-AF65-F5344CB8AC3E}">
        <p14:creationId xmlns:p14="http://schemas.microsoft.com/office/powerpoint/2010/main" val="1318272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0D6CAB-8374-486F-8FCB-6D77D5439B5F}"/>
              </a:ext>
            </a:extLst>
          </p:cNvPr>
          <p:cNvSpPr>
            <a:spLocks noChangeAspect="1"/>
          </p:cNvSpPr>
          <p:nvPr/>
        </p:nvSpPr>
        <p:spPr>
          <a:xfrm>
            <a:off x="6629400" y="600075"/>
            <a:ext cx="2057400" cy="5816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4975AA40-89E1-4276-821C-DEB31D131C07}"/>
              </a:ext>
            </a:extLst>
          </p:cNvPr>
          <p:cNvSpPr>
            <a:spLocks noGrp="1"/>
          </p:cNvSpPr>
          <p:nvPr>
            <p:ph type="dt" sz="half" idx="10"/>
          </p:nvPr>
        </p:nvSpPr>
        <p:spPr>
          <a:xfrm>
            <a:off x="6745288" y="5956300"/>
            <a:ext cx="947737" cy="365125"/>
          </a:xfrm>
        </p:spPr>
        <p:txBody>
          <a:bodyPr/>
          <a:lstStyle>
            <a:lvl1pPr>
              <a:defRPr>
                <a:solidFill>
                  <a:schemeClr val="accent1">
                    <a:lumMod val="75000"/>
                    <a:lumOff val="25000"/>
                  </a:schemeClr>
                </a:solidFill>
              </a:defRPr>
            </a:lvl1pPr>
          </a:lstStyle>
          <a:p>
            <a:pPr>
              <a:defRPr/>
            </a:pPr>
            <a:fld id="{BA850BA7-FCC8-4C3F-A036-4143B52B2EC8}" type="datetimeFigureOut">
              <a:rPr lang="en-US"/>
              <a:pPr>
                <a:defRPr/>
              </a:pPr>
              <a:t>1/12/2022</a:t>
            </a:fld>
            <a:endParaRPr lang="en-CA"/>
          </a:p>
        </p:txBody>
      </p:sp>
      <p:sp>
        <p:nvSpPr>
          <p:cNvPr id="6" name="Footer Placeholder 4">
            <a:extLst>
              <a:ext uri="{FF2B5EF4-FFF2-40B4-BE49-F238E27FC236}">
                <a16:creationId xmlns:a16="http://schemas.microsoft.com/office/drawing/2014/main" id="{7E1845D5-FA64-476B-8787-8EA2C7EEEB13}"/>
              </a:ext>
            </a:extLst>
          </p:cNvPr>
          <p:cNvSpPr>
            <a:spLocks noGrp="1"/>
          </p:cNvSpPr>
          <p:nvPr>
            <p:ph type="ftr" sz="quarter" idx="11"/>
          </p:nvPr>
        </p:nvSpPr>
        <p:spPr>
          <a:xfrm>
            <a:off x="581025" y="5951538"/>
            <a:ext cx="5922963" cy="365125"/>
          </a:xfrm>
        </p:spPr>
        <p:txBody>
          <a:bodyPr/>
          <a:lstStyle>
            <a:lvl1pPr>
              <a:defRPr/>
            </a:lvl1pPr>
          </a:lstStyle>
          <a:p>
            <a:pPr>
              <a:defRPr/>
            </a:pPr>
            <a:endParaRPr lang="en-CA"/>
          </a:p>
        </p:txBody>
      </p:sp>
      <p:sp>
        <p:nvSpPr>
          <p:cNvPr id="7" name="Slide Number Placeholder 5">
            <a:extLst>
              <a:ext uri="{FF2B5EF4-FFF2-40B4-BE49-F238E27FC236}">
                <a16:creationId xmlns:a16="http://schemas.microsoft.com/office/drawing/2014/main" id="{130EC0C8-2A0B-48C6-9B3F-CC7F60EBC0FF}"/>
              </a:ext>
            </a:extLst>
          </p:cNvPr>
          <p:cNvSpPr>
            <a:spLocks noGrp="1"/>
          </p:cNvSpPr>
          <p:nvPr>
            <p:ph type="sldNum" sz="quarter" idx="12"/>
          </p:nvPr>
        </p:nvSpPr>
        <p:spPr/>
        <p:txBody>
          <a:bodyPr/>
          <a:lstStyle>
            <a:lvl1pPr>
              <a:defRPr>
                <a:solidFill>
                  <a:srgbClr val="3094EF"/>
                </a:solidFill>
              </a:defRPr>
            </a:lvl1pPr>
          </a:lstStyle>
          <a:p>
            <a:fld id="{817D6A3B-9C05-48D9-A2BA-876F4600C89F}" type="slidenum">
              <a:rPr lang="en-CA" altLang="en-US"/>
              <a:pPr/>
              <a:t>‹#›</a:t>
            </a:fld>
            <a:endParaRPr lang="en-CA" altLang="en-US"/>
          </a:p>
        </p:txBody>
      </p:sp>
    </p:spTree>
    <p:extLst>
      <p:ext uri="{BB962C8B-B14F-4D97-AF65-F5344CB8AC3E}">
        <p14:creationId xmlns:p14="http://schemas.microsoft.com/office/powerpoint/2010/main" val="267669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86C56FC-0CF1-4E04-B868-31EDCE8225DF}"/>
              </a:ext>
            </a:extLst>
          </p:cNvPr>
          <p:cNvSpPr>
            <a:spLocks noChangeAspect="1"/>
          </p:cNvSpPr>
          <p:nvPr/>
        </p:nvSpPr>
        <p:spPr>
          <a:xfrm>
            <a:off x="447675" y="600075"/>
            <a:ext cx="82391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8C0DC42F-18D8-4286-AB80-2C46E030A8EE}"/>
              </a:ext>
            </a:extLst>
          </p:cNvPr>
          <p:cNvSpPr>
            <a:spLocks noGrp="1"/>
          </p:cNvSpPr>
          <p:nvPr>
            <p:ph type="dt" sz="half" idx="10"/>
          </p:nvPr>
        </p:nvSpPr>
        <p:spPr/>
        <p:txBody>
          <a:bodyPr/>
          <a:lstStyle>
            <a:lvl1pPr>
              <a:defRPr/>
            </a:lvl1pPr>
          </a:lstStyle>
          <a:p>
            <a:pPr>
              <a:defRPr/>
            </a:pPr>
            <a:fld id="{2D31EBDE-5D03-4A35-B818-27D809245C0C}" type="datetimeFigureOut">
              <a:rPr lang="en-US"/>
              <a:pPr>
                <a:defRPr/>
              </a:pPr>
              <a:t>1/12/2022</a:t>
            </a:fld>
            <a:endParaRPr lang="en-CA"/>
          </a:p>
        </p:txBody>
      </p:sp>
      <p:sp>
        <p:nvSpPr>
          <p:cNvPr id="6" name="Footer Placeholder 4">
            <a:extLst>
              <a:ext uri="{FF2B5EF4-FFF2-40B4-BE49-F238E27FC236}">
                <a16:creationId xmlns:a16="http://schemas.microsoft.com/office/drawing/2014/main" id="{5535345D-F95A-4322-86D1-9ED26AE9DD99}"/>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5">
            <a:extLst>
              <a:ext uri="{FF2B5EF4-FFF2-40B4-BE49-F238E27FC236}">
                <a16:creationId xmlns:a16="http://schemas.microsoft.com/office/drawing/2014/main" id="{57B61DD7-C208-4C49-A65B-09AE4DDAE666}"/>
              </a:ext>
            </a:extLst>
          </p:cNvPr>
          <p:cNvSpPr>
            <a:spLocks noGrp="1"/>
          </p:cNvSpPr>
          <p:nvPr>
            <p:ph type="sldNum" sz="quarter" idx="12"/>
          </p:nvPr>
        </p:nvSpPr>
        <p:spPr/>
        <p:txBody>
          <a:bodyPr/>
          <a:lstStyle>
            <a:lvl1pPr>
              <a:defRPr/>
            </a:lvl1pPr>
          </a:lstStyle>
          <a:p>
            <a:fld id="{9A5C2794-7F15-41A8-9E63-D77956308BAB}" type="slidenum">
              <a:rPr lang="en-CA" altLang="en-US"/>
              <a:pPr/>
              <a:t>‹#›</a:t>
            </a:fld>
            <a:endParaRPr lang="en-CA" altLang="en-US"/>
          </a:p>
        </p:txBody>
      </p:sp>
    </p:spTree>
    <p:extLst>
      <p:ext uri="{BB962C8B-B14F-4D97-AF65-F5344CB8AC3E}">
        <p14:creationId xmlns:p14="http://schemas.microsoft.com/office/powerpoint/2010/main" val="276884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C21A4B0-F923-4F02-81C8-711BF48C1CD7}"/>
              </a:ext>
            </a:extLst>
          </p:cNvPr>
          <p:cNvSpPr>
            <a:spLocks noChangeAspect="1"/>
          </p:cNvSpPr>
          <p:nvPr/>
        </p:nvSpPr>
        <p:spPr>
          <a:xfrm>
            <a:off x="452438" y="5141913"/>
            <a:ext cx="8239125" cy="125888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5EA5B663-E684-4A45-B0FC-415A7915EF6F}"/>
              </a:ext>
            </a:extLst>
          </p:cNvPr>
          <p:cNvSpPr>
            <a:spLocks noGrp="1"/>
          </p:cNvSpPr>
          <p:nvPr>
            <p:ph type="dt" sz="half" idx="10"/>
          </p:nvPr>
        </p:nvSpPr>
        <p:spPr/>
        <p:txBody>
          <a:bodyPr/>
          <a:lstStyle>
            <a:lvl1pPr>
              <a:defRPr>
                <a:solidFill>
                  <a:schemeClr val="accent1">
                    <a:lumMod val="75000"/>
                    <a:lumOff val="25000"/>
                  </a:schemeClr>
                </a:solidFill>
              </a:defRPr>
            </a:lvl1pPr>
          </a:lstStyle>
          <a:p>
            <a:pPr>
              <a:defRPr/>
            </a:pPr>
            <a:fld id="{D2E737ED-EB45-4C8B-B219-D1DA71F1578E}" type="datetimeFigureOut">
              <a:rPr lang="en-US"/>
              <a:pPr>
                <a:defRPr/>
              </a:pPr>
              <a:t>1/12/2022</a:t>
            </a:fld>
            <a:endParaRPr lang="en-CA"/>
          </a:p>
        </p:txBody>
      </p:sp>
      <p:sp>
        <p:nvSpPr>
          <p:cNvPr id="6" name="Footer Placeholder 4">
            <a:extLst>
              <a:ext uri="{FF2B5EF4-FFF2-40B4-BE49-F238E27FC236}">
                <a16:creationId xmlns:a16="http://schemas.microsoft.com/office/drawing/2014/main" id="{FBED775A-6B7B-4D30-B1F4-3147553A5A6C}"/>
              </a:ext>
            </a:extLst>
          </p:cNvPr>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CA"/>
          </a:p>
        </p:txBody>
      </p:sp>
      <p:sp>
        <p:nvSpPr>
          <p:cNvPr id="7" name="Slide Number Placeholder 5">
            <a:extLst>
              <a:ext uri="{FF2B5EF4-FFF2-40B4-BE49-F238E27FC236}">
                <a16:creationId xmlns:a16="http://schemas.microsoft.com/office/drawing/2014/main" id="{CC21DDFC-D99F-4694-9C7E-3C5549196043}"/>
              </a:ext>
            </a:extLst>
          </p:cNvPr>
          <p:cNvSpPr>
            <a:spLocks noGrp="1"/>
          </p:cNvSpPr>
          <p:nvPr>
            <p:ph type="sldNum" sz="quarter" idx="12"/>
          </p:nvPr>
        </p:nvSpPr>
        <p:spPr/>
        <p:txBody>
          <a:bodyPr/>
          <a:lstStyle>
            <a:lvl1pPr>
              <a:defRPr>
                <a:solidFill>
                  <a:srgbClr val="3094EF"/>
                </a:solidFill>
              </a:defRPr>
            </a:lvl1pPr>
          </a:lstStyle>
          <a:p>
            <a:fld id="{BE49B51E-2697-462C-B875-2C9BA811E96A}" type="slidenum">
              <a:rPr lang="en-CA" altLang="en-US"/>
              <a:pPr/>
              <a:t>‹#›</a:t>
            </a:fld>
            <a:endParaRPr lang="en-CA" altLang="en-US"/>
          </a:p>
        </p:txBody>
      </p:sp>
    </p:spTree>
    <p:extLst>
      <p:ext uri="{BB962C8B-B14F-4D97-AF65-F5344CB8AC3E}">
        <p14:creationId xmlns:p14="http://schemas.microsoft.com/office/powerpoint/2010/main" val="158315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5047589-8024-4B49-8808-4C46FD361FFF}"/>
              </a:ext>
            </a:extLst>
          </p:cNvPr>
          <p:cNvSpPr>
            <a:spLocks noChangeAspect="1"/>
          </p:cNvSpPr>
          <p:nvPr/>
        </p:nvSpPr>
        <p:spPr>
          <a:xfrm>
            <a:off x="447675" y="600075"/>
            <a:ext cx="82391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9A995ABE-9010-4E78-A5A0-D544BAB6A653}"/>
              </a:ext>
            </a:extLst>
          </p:cNvPr>
          <p:cNvSpPr>
            <a:spLocks noGrp="1"/>
          </p:cNvSpPr>
          <p:nvPr>
            <p:ph type="dt" sz="half" idx="10"/>
          </p:nvPr>
        </p:nvSpPr>
        <p:spPr/>
        <p:txBody>
          <a:bodyPr/>
          <a:lstStyle>
            <a:lvl1pPr>
              <a:defRPr/>
            </a:lvl1pPr>
          </a:lstStyle>
          <a:p>
            <a:pPr>
              <a:defRPr/>
            </a:pPr>
            <a:fld id="{B6ABEC9C-2380-4BB3-BF59-D48FCB924FB6}" type="datetimeFigureOut">
              <a:rPr lang="en-US"/>
              <a:pPr>
                <a:defRPr/>
              </a:pPr>
              <a:t>1/12/2022</a:t>
            </a:fld>
            <a:endParaRPr lang="en-CA"/>
          </a:p>
        </p:txBody>
      </p:sp>
      <p:sp>
        <p:nvSpPr>
          <p:cNvPr id="7" name="Footer Placeholder 5">
            <a:extLst>
              <a:ext uri="{FF2B5EF4-FFF2-40B4-BE49-F238E27FC236}">
                <a16:creationId xmlns:a16="http://schemas.microsoft.com/office/drawing/2014/main" id="{1C1756B2-272E-44C9-A5FF-43535C47F4B8}"/>
              </a:ext>
            </a:extLst>
          </p:cNvPr>
          <p:cNvSpPr>
            <a:spLocks noGrp="1"/>
          </p:cNvSpPr>
          <p:nvPr>
            <p:ph type="ftr" sz="quarter" idx="11"/>
          </p:nvPr>
        </p:nvSpPr>
        <p:spPr/>
        <p:txBody>
          <a:bodyPr/>
          <a:lstStyle>
            <a:lvl1pPr>
              <a:defRPr/>
            </a:lvl1pPr>
          </a:lstStyle>
          <a:p>
            <a:pPr>
              <a:defRPr/>
            </a:pPr>
            <a:endParaRPr lang="en-CA"/>
          </a:p>
        </p:txBody>
      </p:sp>
      <p:sp>
        <p:nvSpPr>
          <p:cNvPr id="8" name="Slide Number Placeholder 6">
            <a:extLst>
              <a:ext uri="{FF2B5EF4-FFF2-40B4-BE49-F238E27FC236}">
                <a16:creationId xmlns:a16="http://schemas.microsoft.com/office/drawing/2014/main" id="{B6F98681-3F45-4201-A886-676C6ECC0229}"/>
              </a:ext>
            </a:extLst>
          </p:cNvPr>
          <p:cNvSpPr>
            <a:spLocks noGrp="1"/>
          </p:cNvSpPr>
          <p:nvPr>
            <p:ph type="sldNum" sz="quarter" idx="12"/>
          </p:nvPr>
        </p:nvSpPr>
        <p:spPr/>
        <p:txBody>
          <a:bodyPr/>
          <a:lstStyle>
            <a:lvl1pPr>
              <a:defRPr/>
            </a:lvl1pPr>
          </a:lstStyle>
          <a:p>
            <a:fld id="{B28BFCCB-11C5-492D-9AE4-88E189663BFE}" type="slidenum">
              <a:rPr lang="en-CA" altLang="en-US"/>
              <a:pPr/>
              <a:t>‹#›</a:t>
            </a:fld>
            <a:endParaRPr lang="en-CA" altLang="en-US"/>
          </a:p>
        </p:txBody>
      </p:sp>
    </p:spTree>
    <p:extLst>
      <p:ext uri="{BB962C8B-B14F-4D97-AF65-F5344CB8AC3E}">
        <p14:creationId xmlns:p14="http://schemas.microsoft.com/office/powerpoint/2010/main" val="221713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4C65D50-447D-4A6E-BF68-88AB5E8BFA5D}"/>
              </a:ext>
            </a:extLst>
          </p:cNvPr>
          <p:cNvSpPr>
            <a:spLocks noChangeAspect="1"/>
          </p:cNvSpPr>
          <p:nvPr/>
        </p:nvSpPr>
        <p:spPr>
          <a:xfrm>
            <a:off x="447675" y="600075"/>
            <a:ext cx="82391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A89F745B-DBEE-4A7B-99FB-F708E21AC587}"/>
              </a:ext>
            </a:extLst>
          </p:cNvPr>
          <p:cNvSpPr>
            <a:spLocks noGrp="1"/>
          </p:cNvSpPr>
          <p:nvPr>
            <p:ph type="dt" sz="half" idx="10"/>
          </p:nvPr>
        </p:nvSpPr>
        <p:spPr/>
        <p:txBody>
          <a:bodyPr/>
          <a:lstStyle>
            <a:lvl1pPr>
              <a:defRPr/>
            </a:lvl1pPr>
          </a:lstStyle>
          <a:p>
            <a:pPr>
              <a:defRPr/>
            </a:pPr>
            <a:fld id="{482FE097-500A-4EE8-8611-579C0F19D470}" type="datetimeFigureOut">
              <a:rPr lang="en-US"/>
              <a:pPr>
                <a:defRPr/>
              </a:pPr>
              <a:t>1/12/2022</a:t>
            </a:fld>
            <a:endParaRPr lang="en-CA"/>
          </a:p>
        </p:txBody>
      </p:sp>
      <p:sp>
        <p:nvSpPr>
          <p:cNvPr id="9" name="Footer Placeholder 7">
            <a:extLst>
              <a:ext uri="{FF2B5EF4-FFF2-40B4-BE49-F238E27FC236}">
                <a16:creationId xmlns:a16="http://schemas.microsoft.com/office/drawing/2014/main" id="{EA07D99D-DBD0-4ED3-AE0E-728A40CE58A4}"/>
              </a:ext>
            </a:extLst>
          </p:cNvPr>
          <p:cNvSpPr>
            <a:spLocks noGrp="1"/>
          </p:cNvSpPr>
          <p:nvPr>
            <p:ph type="ftr" sz="quarter" idx="11"/>
          </p:nvPr>
        </p:nvSpPr>
        <p:spPr/>
        <p:txBody>
          <a:bodyPr/>
          <a:lstStyle>
            <a:lvl1pPr>
              <a:defRPr/>
            </a:lvl1pPr>
          </a:lstStyle>
          <a:p>
            <a:pPr>
              <a:defRPr/>
            </a:pPr>
            <a:endParaRPr lang="en-CA"/>
          </a:p>
        </p:txBody>
      </p:sp>
      <p:sp>
        <p:nvSpPr>
          <p:cNvPr id="10" name="Slide Number Placeholder 8">
            <a:extLst>
              <a:ext uri="{FF2B5EF4-FFF2-40B4-BE49-F238E27FC236}">
                <a16:creationId xmlns:a16="http://schemas.microsoft.com/office/drawing/2014/main" id="{3CA7F97C-2051-4C49-B207-1AD838D17734}"/>
              </a:ext>
            </a:extLst>
          </p:cNvPr>
          <p:cNvSpPr>
            <a:spLocks noGrp="1"/>
          </p:cNvSpPr>
          <p:nvPr>
            <p:ph type="sldNum" sz="quarter" idx="12"/>
          </p:nvPr>
        </p:nvSpPr>
        <p:spPr/>
        <p:txBody>
          <a:bodyPr/>
          <a:lstStyle>
            <a:lvl1pPr>
              <a:defRPr/>
            </a:lvl1pPr>
          </a:lstStyle>
          <a:p>
            <a:fld id="{C40E8150-583C-43CA-B37F-258591C362E6}" type="slidenum">
              <a:rPr lang="en-CA" altLang="en-US"/>
              <a:pPr/>
              <a:t>‹#›</a:t>
            </a:fld>
            <a:endParaRPr lang="en-CA" altLang="en-US"/>
          </a:p>
        </p:txBody>
      </p:sp>
    </p:spTree>
    <p:extLst>
      <p:ext uri="{BB962C8B-B14F-4D97-AF65-F5344CB8AC3E}">
        <p14:creationId xmlns:p14="http://schemas.microsoft.com/office/powerpoint/2010/main" val="84473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744AE8B-1B89-4691-BB80-332E3AEC458E}"/>
              </a:ext>
            </a:extLst>
          </p:cNvPr>
          <p:cNvSpPr>
            <a:spLocks noChangeAspect="1"/>
          </p:cNvSpPr>
          <p:nvPr/>
        </p:nvSpPr>
        <p:spPr>
          <a:xfrm>
            <a:off x="447675" y="600075"/>
            <a:ext cx="82391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8510466A-97D8-4289-BE1A-D561DAFABF98}"/>
              </a:ext>
            </a:extLst>
          </p:cNvPr>
          <p:cNvSpPr>
            <a:spLocks noGrp="1"/>
          </p:cNvSpPr>
          <p:nvPr>
            <p:ph type="dt" sz="half" idx="10"/>
          </p:nvPr>
        </p:nvSpPr>
        <p:spPr/>
        <p:txBody>
          <a:bodyPr/>
          <a:lstStyle>
            <a:lvl1pPr>
              <a:defRPr/>
            </a:lvl1pPr>
          </a:lstStyle>
          <a:p>
            <a:pPr>
              <a:defRPr/>
            </a:pPr>
            <a:fld id="{44B97898-6049-41B2-8C06-9753DD9CF4C0}" type="datetimeFigureOut">
              <a:rPr lang="en-US"/>
              <a:pPr>
                <a:defRPr/>
              </a:pPr>
              <a:t>1/12/2022</a:t>
            </a:fld>
            <a:endParaRPr lang="en-CA"/>
          </a:p>
        </p:txBody>
      </p:sp>
      <p:sp>
        <p:nvSpPr>
          <p:cNvPr id="5" name="Footer Placeholder 3">
            <a:extLst>
              <a:ext uri="{FF2B5EF4-FFF2-40B4-BE49-F238E27FC236}">
                <a16:creationId xmlns:a16="http://schemas.microsoft.com/office/drawing/2014/main" id="{2781854E-B0B4-4C9A-93BA-D8893F2DD057}"/>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4">
            <a:extLst>
              <a:ext uri="{FF2B5EF4-FFF2-40B4-BE49-F238E27FC236}">
                <a16:creationId xmlns:a16="http://schemas.microsoft.com/office/drawing/2014/main" id="{F12D142F-2B0B-4037-B8CD-CF0B4D36509C}"/>
              </a:ext>
            </a:extLst>
          </p:cNvPr>
          <p:cNvSpPr>
            <a:spLocks noGrp="1"/>
          </p:cNvSpPr>
          <p:nvPr>
            <p:ph type="sldNum" sz="quarter" idx="12"/>
          </p:nvPr>
        </p:nvSpPr>
        <p:spPr/>
        <p:txBody>
          <a:bodyPr/>
          <a:lstStyle>
            <a:lvl1pPr>
              <a:defRPr/>
            </a:lvl1pPr>
          </a:lstStyle>
          <a:p>
            <a:fld id="{4DE76BF3-3C56-44DC-9D4C-59043264826D}" type="slidenum">
              <a:rPr lang="en-CA" altLang="en-US"/>
              <a:pPr/>
              <a:t>‹#›</a:t>
            </a:fld>
            <a:endParaRPr lang="en-CA" altLang="en-US"/>
          </a:p>
        </p:txBody>
      </p:sp>
    </p:spTree>
    <p:extLst>
      <p:ext uri="{BB962C8B-B14F-4D97-AF65-F5344CB8AC3E}">
        <p14:creationId xmlns:p14="http://schemas.microsoft.com/office/powerpoint/2010/main" val="1178228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55174E0-A20A-41CF-9940-BED8049E963A}"/>
              </a:ext>
            </a:extLst>
          </p:cNvPr>
          <p:cNvSpPr>
            <a:spLocks noGrp="1"/>
          </p:cNvSpPr>
          <p:nvPr>
            <p:ph type="dt" sz="half" idx="10"/>
          </p:nvPr>
        </p:nvSpPr>
        <p:spPr/>
        <p:txBody>
          <a:bodyPr/>
          <a:lstStyle>
            <a:lvl1pPr>
              <a:defRPr/>
            </a:lvl1pPr>
          </a:lstStyle>
          <a:p>
            <a:pPr>
              <a:defRPr/>
            </a:pPr>
            <a:fld id="{6A05B7A6-516B-4527-87DA-E3D26CCC87B5}" type="datetimeFigureOut">
              <a:rPr lang="en-US"/>
              <a:pPr>
                <a:defRPr/>
              </a:pPr>
              <a:t>1/12/2022</a:t>
            </a:fld>
            <a:endParaRPr lang="en-CA"/>
          </a:p>
        </p:txBody>
      </p:sp>
      <p:sp>
        <p:nvSpPr>
          <p:cNvPr id="3" name="Footer Placeholder 4">
            <a:extLst>
              <a:ext uri="{FF2B5EF4-FFF2-40B4-BE49-F238E27FC236}">
                <a16:creationId xmlns:a16="http://schemas.microsoft.com/office/drawing/2014/main" id="{57CC5C65-91B1-466D-9B70-AC92C51C8617}"/>
              </a:ext>
            </a:extLst>
          </p:cNvPr>
          <p:cNvSpPr>
            <a:spLocks noGrp="1"/>
          </p:cNvSpPr>
          <p:nvPr>
            <p:ph type="ftr" sz="quarter" idx="11"/>
          </p:nvPr>
        </p:nvSpPr>
        <p:spPr/>
        <p:txBody>
          <a:bodyPr/>
          <a:lstStyle>
            <a:lvl1pPr>
              <a:defRPr/>
            </a:lvl1pPr>
          </a:lstStyle>
          <a:p>
            <a:pPr>
              <a:defRPr/>
            </a:pPr>
            <a:endParaRPr lang="en-CA"/>
          </a:p>
        </p:txBody>
      </p:sp>
      <p:sp>
        <p:nvSpPr>
          <p:cNvPr id="4" name="Slide Number Placeholder 5">
            <a:extLst>
              <a:ext uri="{FF2B5EF4-FFF2-40B4-BE49-F238E27FC236}">
                <a16:creationId xmlns:a16="http://schemas.microsoft.com/office/drawing/2014/main" id="{E65F8B4F-22A0-40B8-ABD2-BEF5312EA746}"/>
              </a:ext>
            </a:extLst>
          </p:cNvPr>
          <p:cNvSpPr>
            <a:spLocks noGrp="1"/>
          </p:cNvSpPr>
          <p:nvPr>
            <p:ph type="sldNum" sz="quarter" idx="12"/>
          </p:nvPr>
        </p:nvSpPr>
        <p:spPr/>
        <p:txBody>
          <a:bodyPr/>
          <a:lstStyle>
            <a:lvl1pPr>
              <a:defRPr/>
            </a:lvl1pPr>
          </a:lstStyle>
          <a:p>
            <a:fld id="{5B45C739-7209-45CB-A7EC-55EED22EB3CE}" type="slidenum">
              <a:rPr lang="en-CA" altLang="en-US"/>
              <a:pPr/>
              <a:t>‹#›</a:t>
            </a:fld>
            <a:endParaRPr lang="en-CA" altLang="en-US"/>
          </a:p>
        </p:txBody>
      </p:sp>
    </p:spTree>
    <p:extLst>
      <p:ext uri="{BB962C8B-B14F-4D97-AF65-F5344CB8AC3E}">
        <p14:creationId xmlns:p14="http://schemas.microsoft.com/office/powerpoint/2010/main" val="1785620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424D42-5D72-4423-BDB5-586FAC6EB5F3}"/>
              </a:ext>
            </a:extLst>
          </p:cNvPr>
          <p:cNvSpPr>
            <a:spLocks noChangeAspect="1"/>
          </p:cNvSpPr>
          <p:nvPr/>
        </p:nvSpPr>
        <p:spPr>
          <a:xfrm>
            <a:off x="452438" y="5141913"/>
            <a:ext cx="8239125" cy="127476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a:extLst>
              <a:ext uri="{FF2B5EF4-FFF2-40B4-BE49-F238E27FC236}">
                <a16:creationId xmlns:a16="http://schemas.microsoft.com/office/drawing/2014/main" id="{51FF9D06-7A7B-4AC7-871D-C727519EC3F2}"/>
              </a:ext>
            </a:extLst>
          </p:cNvPr>
          <p:cNvSpPr>
            <a:spLocks noGrp="1"/>
          </p:cNvSpPr>
          <p:nvPr>
            <p:ph type="dt" sz="half" idx="10"/>
          </p:nvPr>
        </p:nvSpPr>
        <p:spPr/>
        <p:txBody>
          <a:bodyPr/>
          <a:lstStyle>
            <a:lvl1pPr>
              <a:defRPr>
                <a:solidFill>
                  <a:schemeClr val="accent1">
                    <a:lumMod val="75000"/>
                    <a:lumOff val="25000"/>
                  </a:schemeClr>
                </a:solidFill>
              </a:defRPr>
            </a:lvl1pPr>
          </a:lstStyle>
          <a:p>
            <a:pPr>
              <a:defRPr/>
            </a:pPr>
            <a:fld id="{B8F737A9-CC6D-4B75-8287-A4FC04D76406}" type="datetimeFigureOut">
              <a:rPr lang="en-US"/>
              <a:pPr>
                <a:defRPr/>
              </a:pPr>
              <a:t>1/12/2022</a:t>
            </a:fld>
            <a:endParaRPr lang="en-CA"/>
          </a:p>
        </p:txBody>
      </p:sp>
      <p:sp>
        <p:nvSpPr>
          <p:cNvPr id="7" name="Footer Placeholder 5">
            <a:extLst>
              <a:ext uri="{FF2B5EF4-FFF2-40B4-BE49-F238E27FC236}">
                <a16:creationId xmlns:a16="http://schemas.microsoft.com/office/drawing/2014/main" id="{7A14B179-5C6C-4D32-8372-9978C942E697}"/>
              </a:ext>
            </a:extLst>
          </p:cNvPr>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CA"/>
          </a:p>
        </p:txBody>
      </p:sp>
      <p:sp>
        <p:nvSpPr>
          <p:cNvPr id="8" name="Slide Number Placeholder 6">
            <a:extLst>
              <a:ext uri="{FF2B5EF4-FFF2-40B4-BE49-F238E27FC236}">
                <a16:creationId xmlns:a16="http://schemas.microsoft.com/office/drawing/2014/main" id="{93873506-83CD-46C0-8BC8-D63225BE5004}"/>
              </a:ext>
            </a:extLst>
          </p:cNvPr>
          <p:cNvSpPr>
            <a:spLocks noGrp="1"/>
          </p:cNvSpPr>
          <p:nvPr>
            <p:ph type="sldNum" sz="quarter" idx="12"/>
          </p:nvPr>
        </p:nvSpPr>
        <p:spPr/>
        <p:txBody>
          <a:bodyPr/>
          <a:lstStyle>
            <a:lvl1pPr>
              <a:defRPr>
                <a:solidFill>
                  <a:srgbClr val="3094EF"/>
                </a:solidFill>
              </a:defRPr>
            </a:lvl1pPr>
          </a:lstStyle>
          <a:p>
            <a:fld id="{E64A2A93-CC0D-4715-A79A-C45A5BE466B3}" type="slidenum">
              <a:rPr lang="en-CA" altLang="en-US"/>
              <a:pPr/>
              <a:t>‹#›</a:t>
            </a:fld>
            <a:endParaRPr lang="en-CA" altLang="en-US"/>
          </a:p>
        </p:txBody>
      </p:sp>
    </p:spTree>
    <p:extLst>
      <p:ext uri="{BB962C8B-B14F-4D97-AF65-F5344CB8AC3E}">
        <p14:creationId xmlns:p14="http://schemas.microsoft.com/office/powerpoint/2010/main" val="186935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F1EC25E6-18B3-4A70-B763-4660FB68CF7B}"/>
              </a:ext>
            </a:extLst>
          </p:cNvPr>
          <p:cNvSpPr>
            <a:spLocks noGrp="1"/>
          </p:cNvSpPr>
          <p:nvPr>
            <p:ph type="dt" sz="half" idx="10"/>
          </p:nvPr>
        </p:nvSpPr>
        <p:spPr/>
        <p:txBody>
          <a:bodyPr/>
          <a:lstStyle>
            <a:lvl1pPr>
              <a:defRPr/>
            </a:lvl1pPr>
          </a:lstStyle>
          <a:p>
            <a:pPr>
              <a:defRPr/>
            </a:pPr>
            <a:fld id="{3C74C570-8C7E-4A86-85D1-7B95E73373E4}" type="datetimeFigureOut">
              <a:rPr lang="en-US"/>
              <a:pPr>
                <a:defRPr/>
              </a:pPr>
              <a:t>1/12/2022</a:t>
            </a:fld>
            <a:endParaRPr lang="en-CA"/>
          </a:p>
        </p:txBody>
      </p:sp>
      <p:sp>
        <p:nvSpPr>
          <p:cNvPr id="6" name="Footer Placeholder 4">
            <a:extLst>
              <a:ext uri="{FF2B5EF4-FFF2-40B4-BE49-F238E27FC236}">
                <a16:creationId xmlns:a16="http://schemas.microsoft.com/office/drawing/2014/main" id="{7707C402-DCBF-49AB-89DB-74E9F7DF6367}"/>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5">
            <a:extLst>
              <a:ext uri="{FF2B5EF4-FFF2-40B4-BE49-F238E27FC236}">
                <a16:creationId xmlns:a16="http://schemas.microsoft.com/office/drawing/2014/main" id="{8C500908-7BC5-4A94-97C5-1EFD6CA374D1}"/>
              </a:ext>
            </a:extLst>
          </p:cNvPr>
          <p:cNvSpPr>
            <a:spLocks noGrp="1"/>
          </p:cNvSpPr>
          <p:nvPr>
            <p:ph type="sldNum" sz="quarter" idx="12"/>
          </p:nvPr>
        </p:nvSpPr>
        <p:spPr/>
        <p:txBody>
          <a:bodyPr/>
          <a:lstStyle>
            <a:lvl1pPr>
              <a:defRPr/>
            </a:lvl1pPr>
          </a:lstStyle>
          <a:p>
            <a:fld id="{FBDD8E44-9D52-460D-A80D-3ED7F789B71C}" type="slidenum">
              <a:rPr lang="en-CA" altLang="en-US"/>
              <a:pPr/>
              <a:t>‹#›</a:t>
            </a:fld>
            <a:endParaRPr lang="en-CA" altLang="en-US"/>
          </a:p>
        </p:txBody>
      </p:sp>
    </p:spTree>
    <p:extLst>
      <p:ext uri="{BB962C8B-B14F-4D97-AF65-F5344CB8AC3E}">
        <p14:creationId xmlns:p14="http://schemas.microsoft.com/office/powerpoint/2010/main" val="2041138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AA9730-203D-4D96-82EF-536C9D267D12}"/>
              </a:ext>
            </a:extLst>
          </p:cNvPr>
          <p:cNvSpPr>
            <a:spLocks noGrp="1"/>
          </p:cNvSpPr>
          <p:nvPr>
            <p:ph type="title"/>
          </p:nvPr>
        </p:nvSpPr>
        <p:spPr>
          <a:xfrm>
            <a:off x="581025" y="687388"/>
            <a:ext cx="7989888" cy="108267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2DF18009-646D-48D9-B86F-08D56AC3F1F0}"/>
              </a:ext>
            </a:extLst>
          </p:cNvPr>
          <p:cNvSpPr>
            <a:spLocks noGrp="1"/>
          </p:cNvSpPr>
          <p:nvPr>
            <p:ph type="body" idx="1"/>
          </p:nvPr>
        </p:nvSpPr>
        <p:spPr bwMode="auto">
          <a:xfrm>
            <a:off x="581025" y="2227263"/>
            <a:ext cx="7989888"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2657D3E-9C8C-4C7B-87AD-3AA471940363}"/>
              </a:ext>
            </a:extLst>
          </p:cNvPr>
          <p:cNvSpPr>
            <a:spLocks noGrp="1"/>
          </p:cNvSpPr>
          <p:nvPr>
            <p:ph type="dt" sz="half" idx="2"/>
          </p:nvPr>
        </p:nvSpPr>
        <p:spPr>
          <a:xfrm>
            <a:off x="5559425" y="595630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2"/>
                </a:solidFill>
                <a:latin typeface="+mn-lt"/>
              </a:defRPr>
            </a:lvl1pPr>
          </a:lstStyle>
          <a:p>
            <a:pPr>
              <a:defRPr/>
            </a:pPr>
            <a:fld id="{2B5C02DE-CB17-4539-B25F-A8BEDB947EAE}" type="datetimeFigureOut">
              <a:rPr lang="en-US"/>
              <a:pPr>
                <a:defRPr/>
              </a:pPr>
              <a:t>1/12/2022</a:t>
            </a:fld>
            <a:endParaRPr lang="en-CA"/>
          </a:p>
        </p:txBody>
      </p:sp>
      <p:sp>
        <p:nvSpPr>
          <p:cNvPr id="5" name="Footer Placeholder 4">
            <a:extLst>
              <a:ext uri="{FF2B5EF4-FFF2-40B4-BE49-F238E27FC236}">
                <a16:creationId xmlns:a16="http://schemas.microsoft.com/office/drawing/2014/main" id="{A446D6C3-F336-4088-872E-25D4E1CF965F}"/>
              </a:ext>
            </a:extLst>
          </p:cNvPr>
          <p:cNvSpPr>
            <a:spLocks noGrp="1"/>
          </p:cNvSpPr>
          <p:nvPr>
            <p:ph type="ftr" sz="quarter" idx="3"/>
          </p:nvPr>
        </p:nvSpPr>
        <p:spPr>
          <a:xfrm>
            <a:off x="581025" y="5951538"/>
            <a:ext cx="4870450" cy="365125"/>
          </a:xfrm>
          <a:prstGeom prst="rect">
            <a:avLst/>
          </a:prstGeom>
        </p:spPr>
        <p:txBody>
          <a:bodyPr vert="horz" lIns="91440" tIns="45720" rIns="91440" bIns="45720" rtlCol="0" anchor="ctr"/>
          <a:lstStyle>
            <a:lvl1pPr algn="l" eaLnBrk="1" fontAlgn="auto" hangingPunct="1">
              <a:spcBef>
                <a:spcPts val="0"/>
              </a:spcBef>
              <a:spcAft>
                <a:spcPts val="0"/>
              </a:spcAft>
              <a:defRPr sz="900" cap="all">
                <a:solidFill>
                  <a:schemeClr val="accent2"/>
                </a:solidFill>
                <a:latin typeface="+mn-lt"/>
              </a:defRPr>
            </a:lvl1pPr>
          </a:lstStyle>
          <a:p>
            <a:pPr>
              <a:defRPr/>
            </a:pPr>
            <a:endParaRPr lang="en-CA"/>
          </a:p>
        </p:txBody>
      </p:sp>
      <p:sp>
        <p:nvSpPr>
          <p:cNvPr id="6" name="Slide Number Placeholder 5">
            <a:extLst>
              <a:ext uri="{FF2B5EF4-FFF2-40B4-BE49-F238E27FC236}">
                <a16:creationId xmlns:a16="http://schemas.microsoft.com/office/drawing/2014/main" id="{339AB203-0E36-4BD1-8B76-6888F3EE7F7F}"/>
              </a:ext>
            </a:extLst>
          </p:cNvPr>
          <p:cNvSpPr>
            <a:spLocks noGrp="1"/>
          </p:cNvSpPr>
          <p:nvPr>
            <p:ph type="sldNum" sz="quarter" idx="4"/>
          </p:nvPr>
        </p:nvSpPr>
        <p:spPr>
          <a:xfrm>
            <a:off x="7800975" y="5956300"/>
            <a:ext cx="76993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2"/>
                </a:solidFill>
              </a:defRPr>
            </a:lvl1pPr>
          </a:lstStyle>
          <a:p>
            <a:fld id="{1359118D-A92A-422A-99E4-E8381B93B5E3}" type="slidenum">
              <a:rPr lang="en-CA" altLang="en-US"/>
              <a:pPr/>
              <a:t>‹#›</a:t>
            </a:fld>
            <a:endParaRPr lang="en-CA" altLang="en-US"/>
          </a:p>
        </p:txBody>
      </p:sp>
      <p:sp>
        <p:nvSpPr>
          <p:cNvPr id="9" name="Rectangle 8">
            <a:extLst>
              <a:ext uri="{FF2B5EF4-FFF2-40B4-BE49-F238E27FC236}">
                <a16:creationId xmlns:a16="http://schemas.microsoft.com/office/drawing/2014/main" id="{49267E34-C47B-45F0-BE6F-D569CEF1C611}"/>
              </a:ext>
            </a:extLst>
          </p:cNvPr>
          <p:cNvSpPr/>
          <p:nvPr/>
        </p:nvSpPr>
        <p:spPr>
          <a:xfrm>
            <a:off x="447675" y="441325"/>
            <a:ext cx="2720975" cy="107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FE1908CE-3FEC-4D88-BB44-4E57CDD372B8}"/>
              </a:ext>
            </a:extLst>
          </p:cNvPr>
          <p:cNvSpPr/>
          <p:nvPr/>
        </p:nvSpPr>
        <p:spPr>
          <a:xfrm>
            <a:off x="5975350" y="441325"/>
            <a:ext cx="2711450" cy="10795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0EE8F4E0-EACB-4607-AC91-23B8A480FD9A}"/>
              </a:ext>
            </a:extLst>
          </p:cNvPr>
          <p:cNvSpPr/>
          <p:nvPr/>
        </p:nvSpPr>
        <p:spPr>
          <a:xfrm>
            <a:off x="3216275" y="441325"/>
            <a:ext cx="2711450" cy="10795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33" r:id="rId7"/>
    <p:sldLayoutId id="2147483941" r:id="rId8"/>
    <p:sldLayoutId id="2147483934" r:id="rId9"/>
    <p:sldLayoutId id="2147483942" r:id="rId10"/>
    <p:sldLayoutId id="2147483943" r:id="rId11"/>
  </p:sldLayoutIdLst>
  <p:txStyles>
    <p:titleStyle>
      <a:lvl1pPr algn="l" defTabSz="457200" rtl="0" eaLnBrk="0" fontAlgn="base" hangingPunct="0">
        <a:spcBef>
          <a:spcPct val="0"/>
        </a:spcBef>
        <a:spcAft>
          <a:spcPct val="0"/>
        </a:spcAft>
        <a:defRPr sz="2800" kern="1200" cap="all">
          <a:solidFill>
            <a:schemeClr val="bg1"/>
          </a:solidFill>
          <a:latin typeface="+mj-lt"/>
          <a:ea typeface="+mj-ea"/>
          <a:cs typeface="+mj-cs"/>
        </a:defRPr>
      </a:lvl1pPr>
      <a:lvl2pPr algn="l" defTabSz="457200" rtl="0" eaLnBrk="0" fontAlgn="base" hangingPunct="0">
        <a:spcBef>
          <a:spcPct val="0"/>
        </a:spcBef>
        <a:spcAft>
          <a:spcPct val="0"/>
        </a:spcAft>
        <a:defRPr sz="2800">
          <a:solidFill>
            <a:schemeClr val="bg1"/>
          </a:solidFill>
          <a:latin typeface="Gill Sans MT" panose="020B0502020104020203" pitchFamily="34" charset="0"/>
        </a:defRPr>
      </a:lvl2pPr>
      <a:lvl3pPr algn="l" defTabSz="457200" rtl="0" eaLnBrk="0" fontAlgn="base" hangingPunct="0">
        <a:spcBef>
          <a:spcPct val="0"/>
        </a:spcBef>
        <a:spcAft>
          <a:spcPct val="0"/>
        </a:spcAft>
        <a:defRPr sz="2800">
          <a:solidFill>
            <a:schemeClr val="bg1"/>
          </a:solidFill>
          <a:latin typeface="Gill Sans MT" panose="020B0502020104020203" pitchFamily="34" charset="0"/>
        </a:defRPr>
      </a:lvl3pPr>
      <a:lvl4pPr algn="l" defTabSz="457200" rtl="0" eaLnBrk="0" fontAlgn="base" hangingPunct="0">
        <a:spcBef>
          <a:spcPct val="0"/>
        </a:spcBef>
        <a:spcAft>
          <a:spcPct val="0"/>
        </a:spcAft>
        <a:defRPr sz="2800">
          <a:solidFill>
            <a:schemeClr val="bg1"/>
          </a:solidFill>
          <a:latin typeface="Gill Sans MT" panose="020B0502020104020203" pitchFamily="34" charset="0"/>
        </a:defRPr>
      </a:lvl4pPr>
      <a:lvl5pPr algn="l" defTabSz="457200" rtl="0" eaLnBrk="0" fontAlgn="base" hangingPunct="0">
        <a:spcBef>
          <a:spcPct val="0"/>
        </a:spcBef>
        <a:spcAft>
          <a:spcPct val="0"/>
        </a:spcAft>
        <a:defRPr sz="2800">
          <a:solidFill>
            <a:schemeClr val="bg1"/>
          </a:solidFill>
          <a:latin typeface="Gill Sans MT" panose="020B0502020104020203"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4800" indent="-304800" algn="l" defTabSz="457200" rtl="0" eaLnBrk="0" fontAlgn="base" hangingPunct="0">
        <a:spcBef>
          <a:spcPct val="20000"/>
        </a:spcBef>
        <a:spcAft>
          <a:spcPts val="600"/>
        </a:spcAft>
        <a:buClr>
          <a:schemeClr val="accent2"/>
        </a:buClr>
        <a:buSzPct val="92000"/>
        <a:buFont typeface="Wingdings 2" panose="05020102010507070707" pitchFamily="18" charset="2"/>
        <a:buChar char=""/>
        <a:defRPr kern="1200">
          <a:solidFill>
            <a:schemeClr val="tx2"/>
          </a:solidFill>
          <a:latin typeface="+mn-lt"/>
          <a:ea typeface="+mn-ea"/>
          <a:cs typeface="+mn-cs"/>
        </a:defRPr>
      </a:lvl1pPr>
      <a:lvl2pPr marL="628650" indent="-304800" algn="l" defTabSz="457200" rtl="0" eaLnBrk="0" fontAlgn="base" hangingPunct="0">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898525" indent="-269875" algn="l" defTabSz="457200" rtl="0" eaLnBrk="0" fontAlgn="base" hangingPunct="0">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1425" indent="-233363" algn="l" defTabSz="457200" rtl="0" eaLnBrk="0" fontAlgn="base" hangingPunct="0">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1788" indent="-233363" algn="l" defTabSz="457200" rtl="0" eaLnBrk="0" fontAlgn="base" hangingPunct="0">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socialwork.utoronto.ca/practicum/manual/av.htm#tap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Mehjabeen.lenzo@utoronto.ca" TargetMode="External"/><Relationship Id="rId2" Type="http://schemas.openxmlformats.org/officeDocument/2006/relationships/hyperlink" Target="mailto:mehjabeen.lenzo@gmail.com" TargetMode="External"/><Relationship Id="rId1" Type="http://schemas.openxmlformats.org/officeDocument/2006/relationships/slideLayout" Target="../slideLayouts/slideLayout2.xml"/><Relationship Id="rId4" Type="http://schemas.openxmlformats.org/officeDocument/2006/relationships/hyperlink" Target="mailto:e.mckee@utoronto.c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play.library.utoronto.ca/download/jbRrmfNib7y5"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hyperlink" Target="https://good2talk.ca/ontario/" TargetMode="External"/><Relationship Id="rId4" Type="http://schemas.openxmlformats.org/officeDocument/2006/relationships/hyperlink" Target="http://socialwork.utoronto.ca/practicum/resource-ro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F8104F30-B525-448F-8FF9-71BF24BF8359}"/>
              </a:ext>
            </a:extLst>
          </p:cNvPr>
          <p:cNvSpPr>
            <a:spLocks noGrp="1"/>
          </p:cNvSpPr>
          <p:nvPr>
            <p:ph type="ctrTitle"/>
          </p:nvPr>
        </p:nvSpPr>
        <p:spPr>
          <a:xfrm>
            <a:off x="581025" y="990600"/>
            <a:ext cx="7989888" cy="1676400"/>
          </a:xfrm>
        </p:spPr>
        <p:txBody>
          <a:bodyPr/>
          <a:lstStyle/>
          <a:p>
            <a:pPr eaLnBrk="1" fontAlgn="auto" hangingPunct="1">
              <a:spcAft>
                <a:spcPts val="0"/>
              </a:spcAft>
              <a:defRPr/>
            </a:pPr>
            <a:r>
              <a:rPr lang="en-CA" altLang="en-US" dirty="0"/>
              <a:t>Orientation to the </a:t>
            </a:r>
            <a:br>
              <a:rPr lang="en-CA" altLang="en-US" dirty="0"/>
            </a:br>
            <a:r>
              <a:rPr lang="en-CA" altLang="en-US" dirty="0"/>
              <a:t>first year practicum</a:t>
            </a:r>
          </a:p>
        </p:txBody>
      </p:sp>
      <p:sp>
        <p:nvSpPr>
          <p:cNvPr id="3" name="Subtitle 2">
            <a:extLst>
              <a:ext uri="{FF2B5EF4-FFF2-40B4-BE49-F238E27FC236}">
                <a16:creationId xmlns:a16="http://schemas.microsoft.com/office/drawing/2014/main" id="{55510299-994D-4A46-B245-4BF2D24A6AA8}"/>
              </a:ext>
            </a:extLst>
          </p:cNvPr>
          <p:cNvSpPr>
            <a:spLocks noGrp="1"/>
          </p:cNvSpPr>
          <p:nvPr>
            <p:ph type="subTitle" idx="1"/>
          </p:nvPr>
        </p:nvSpPr>
        <p:spPr>
          <a:xfrm>
            <a:off x="609600" y="3886200"/>
            <a:ext cx="8001000" cy="1752600"/>
          </a:xfrm>
        </p:spPr>
        <p:txBody>
          <a:bodyPr rtlCol="0">
            <a:normAutofit fontScale="92500" lnSpcReduction="10000"/>
          </a:bodyPr>
          <a:lstStyle/>
          <a:p>
            <a:pPr eaLnBrk="1" fontAlgn="auto" hangingPunct="1">
              <a:spcAft>
                <a:spcPts val="0"/>
              </a:spcAft>
              <a:defRPr/>
            </a:pPr>
            <a:r>
              <a:rPr lang="en-CA" sz="2300" b="1" dirty="0">
                <a:solidFill>
                  <a:schemeClr val="bg1"/>
                </a:solidFill>
              </a:rPr>
              <a:t>Meh-Jabeen Lenzo, </a:t>
            </a:r>
            <a:r>
              <a:rPr lang="en-CA" sz="2300" dirty="0">
                <a:solidFill>
                  <a:schemeClr val="bg1"/>
                </a:solidFill>
              </a:rPr>
              <a:t>MSW, RSW</a:t>
            </a:r>
            <a:endParaRPr lang="en-CA" sz="2300" b="1" dirty="0">
              <a:solidFill>
                <a:schemeClr val="bg1"/>
              </a:solidFill>
            </a:endParaRPr>
          </a:p>
          <a:p>
            <a:pPr>
              <a:spcAft>
                <a:spcPts val="0"/>
              </a:spcAft>
              <a:defRPr/>
            </a:pPr>
            <a:r>
              <a:rPr lang="en-CA" sz="2300" dirty="0">
                <a:solidFill>
                  <a:schemeClr val="bg1"/>
                </a:solidFill>
              </a:rPr>
              <a:t>Faculty-Field Liaison</a:t>
            </a:r>
          </a:p>
          <a:p>
            <a:pPr>
              <a:spcAft>
                <a:spcPts val="0"/>
              </a:spcAft>
              <a:defRPr/>
            </a:pPr>
            <a:endParaRPr lang="en-CA" sz="2300" b="1" dirty="0">
              <a:solidFill>
                <a:schemeClr val="bg1"/>
              </a:solidFill>
            </a:endParaRPr>
          </a:p>
          <a:p>
            <a:pPr>
              <a:spcAft>
                <a:spcPts val="0"/>
              </a:spcAft>
              <a:defRPr/>
            </a:pPr>
            <a:r>
              <a:rPr lang="en-CA" sz="2300" b="1" dirty="0">
                <a:solidFill>
                  <a:schemeClr val="bg1"/>
                </a:solidFill>
              </a:rPr>
              <a:t>Eileen McKee</a:t>
            </a:r>
            <a:r>
              <a:rPr lang="en-CA" sz="2300" dirty="0">
                <a:solidFill>
                  <a:schemeClr val="bg1"/>
                </a:solidFill>
              </a:rPr>
              <a:t>, MSW, RSW, MBA</a:t>
            </a:r>
            <a:br>
              <a:rPr lang="en-CA" sz="2300" dirty="0">
                <a:solidFill>
                  <a:schemeClr val="bg1"/>
                </a:solidFill>
              </a:rPr>
            </a:br>
            <a:r>
              <a:rPr lang="en-CA" sz="2300" dirty="0">
                <a:solidFill>
                  <a:schemeClr val="bg1"/>
                </a:solidFill>
              </a:rPr>
              <a:t>Assistant Dean, Field Education</a:t>
            </a:r>
            <a:endParaRPr lang="en-CA" dirty="0">
              <a:solidFill>
                <a:schemeClr val="bg1"/>
              </a:solidFill>
            </a:endParaRPr>
          </a:p>
          <a:p>
            <a:pPr eaLnBrk="1" fontAlgn="auto" hangingPunct="1">
              <a:spcAft>
                <a:spcPts val="0"/>
              </a:spcAft>
              <a:defRPr/>
            </a:pPr>
            <a:endParaRPr lang="en-CA" sz="2300" dirty="0">
              <a:solidFill>
                <a:schemeClr val="bg1"/>
              </a:solidFill>
            </a:endParaRPr>
          </a:p>
        </p:txBody>
      </p:sp>
      <p:pic>
        <p:nvPicPr>
          <p:cNvPr id="12292" name="Picture 5">
            <a:extLst>
              <a:ext uri="{FF2B5EF4-FFF2-40B4-BE49-F238E27FC236}">
                <a16:creationId xmlns:a16="http://schemas.microsoft.com/office/drawing/2014/main" id="{FED981D7-4263-4AC5-A511-83939D3740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2688" y="1181100"/>
            <a:ext cx="23082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6">
            <a:extLst>
              <a:ext uri="{FF2B5EF4-FFF2-40B4-BE49-F238E27FC236}">
                <a16:creationId xmlns:a16="http://schemas.microsoft.com/office/drawing/2014/main" id="{D455FBFA-CDEA-4206-A498-E2892C5FF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2800" y="2078038"/>
            <a:ext cx="304800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FDFBE2E-9CDD-4711-A951-71717CF11FBB}"/>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a:extLst>
              <a:ext uri="{FF2B5EF4-FFF2-40B4-BE49-F238E27FC236}">
                <a16:creationId xmlns:a16="http://schemas.microsoft.com/office/drawing/2014/main" id="{7DA766F6-302C-4644-86AF-E1EDCDF5E4F5}"/>
              </a:ext>
            </a:extLst>
          </p:cNvPr>
          <p:cNvSpPr>
            <a:spLocks noGrp="1"/>
          </p:cNvSpPr>
          <p:nvPr>
            <p:ph type="title"/>
          </p:nvPr>
        </p:nvSpPr>
        <p:spPr>
          <a:xfrm>
            <a:off x="542925" y="838200"/>
            <a:ext cx="8229600" cy="900113"/>
          </a:xfrm>
        </p:spPr>
        <p:txBody>
          <a:bodyPr>
            <a:normAutofit fontScale="90000"/>
          </a:bodyPr>
          <a:lstStyle/>
          <a:p>
            <a:pPr eaLnBrk="1" fontAlgn="auto" hangingPunct="1">
              <a:spcAft>
                <a:spcPts val="0"/>
              </a:spcAft>
              <a:defRPr/>
            </a:pPr>
            <a:r>
              <a:rPr lang="en-US" altLang="en-US" sz="3200" dirty="0"/>
              <a:t>Cultural Awareness underlies teaching  students the required competencies</a:t>
            </a:r>
            <a:endParaRPr lang="en-CA" altLang="en-US" sz="3200" dirty="0"/>
          </a:p>
        </p:txBody>
      </p:sp>
      <p:sp>
        <p:nvSpPr>
          <p:cNvPr id="19460" name="Text Placeholder 4">
            <a:extLst>
              <a:ext uri="{FF2B5EF4-FFF2-40B4-BE49-F238E27FC236}">
                <a16:creationId xmlns:a16="http://schemas.microsoft.com/office/drawing/2014/main" id="{D545AAA1-74D9-4631-8590-68AEF84DEBA8}"/>
              </a:ext>
            </a:extLst>
          </p:cNvPr>
          <p:cNvSpPr>
            <a:spLocks noGrp="1"/>
          </p:cNvSpPr>
          <p:nvPr>
            <p:ph idx="1"/>
          </p:nvPr>
        </p:nvSpPr>
        <p:spPr>
          <a:xfrm>
            <a:off x="581025" y="2227263"/>
            <a:ext cx="7989888" cy="4173537"/>
          </a:xfrm>
        </p:spPr>
        <p:txBody>
          <a:bodyPr rtlCol="0">
            <a:normAutofit lnSpcReduction="10000"/>
          </a:bodyPr>
          <a:lstStyle/>
          <a:p>
            <a:pPr marL="305435" indent="-305435" eaLnBrk="1" fontAlgn="auto" hangingPunct="1">
              <a:defRPr/>
            </a:pPr>
            <a:r>
              <a:rPr lang="en-US" altLang="en-US" sz="2400" b="1" dirty="0"/>
              <a:t>We</a:t>
            </a:r>
            <a:r>
              <a:rPr lang="en-US" altLang="en-US" sz="2400" dirty="0"/>
              <a:t> acknowledge that students ( &amp; FI/ agency) possess cultural attributes, beliefs,  values, and </a:t>
            </a:r>
            <a:r>
              <a:rPr lang="en-US" altLang="en-US" sz="2400" dirty="0" err="1"/>
              <a:t>behaviours</a:t>
            </a:r>
            <a:r>
              <a:rPr lang="en-US" altLang="en-US" sz="2400" dirty="0"/>
              <a:t> that impact their learning (teaching) approaches and may influence:</a:t>
            </a:r>
            <a:endParaRPr lang="en-US"/>
          </a:p>
          <a:p>
            <a:pPr marL="629285" lvl="1" indent="-305435" eaLnBrk="1" fontAlgn="auto" hangingPunct="1">
              <a:defRPr/>
            </a:pPr>
            <a:r>
              <a:rPr lang="en-US" altLang="en-US" sz="2200" dirty="0"/>
              <a:t> assessment/intervention in practicum</a:t>
            </a:r>
          </a:p>
          <a:p>
            <a:pPr marL="629285" lvl="1" indent="-305435" eaLnBrk="1" fontAlgn="auto" hangingPunct="1">
              <a:defRPr/>
            </a:pPr>
            <a:r>
              <a:rPr lang="en-US" altLang="en-US" sz="2000" dirty="0"/>
              <a:t>teaching &amp; learning in the FI-student dyad &amp; organization</a:t>
            </a:r>
          </a:p>
          <a:p>
            <a:pPr marL="629285" lvl="1" indent="-305435" eaLnBrk="1" fontAlgn="auto" hangingPunct="1">
              <a:defRPr/>
            </a:pPr>
            <a:r>
              <a:rPr lang="en-US" altLang="en-US" sz="2000" b="1" dirty="0"/>
              <a:t>Methods</a:t>
            </a:r>
            <a:r>
              <a:rPr lang="en-US" altLang="en-US" sz="2000" dirty="0"/>
              <a:t> of learning &amp; teaching </a:t>
            </a:r>
            <a:endParaRPr lang="en-US" altLang="en-US" sz="2000" dirty="0">
              <a:solidFill>
                <a:srgbClr val="FF0000"/>
              </a:solidFill>
            </a:endParaRPr>
          </a:p>
          <a:p>
            <a:pPr marL="305435" indent="-305435" eaLnBrk="1" fontAlgn="auto" hangingPunct="1">
              <a:defRPr/>
            </a:pPr>
            <a:r>
              <a:rPr lang="en-US" altLang="en-US" sz="2400" dirty="0"/>
              <a:t>Can be adapted </a:t>
            </a:r>
          </a:p>
          <a:p>
            <a:pPr marL="305435" indent="-305435" eaLnBrk="1" fontAlgn="auto" hangingPunct="1">
              <a:defRPr/>
            </a:pPr>
            <a:r>
              <a:rPr lang="en-US" altLang="en-US" sz="2400" b="1" dirty="0"/>
              <a:t>End goal </a:t>
            </a:r>
            <a:r>
              <a:rPr lang="en-US" altLang="en-US" sz="2400" dirty="0"/>
              <a:t>is that students need to understand  (cognition) &amp; acquire (demonstrate) the Social Work Knowledge, Skills, and Values required in our professional Code of Ethics</a:t>
            </a:r>
          </a:p>
          <a:p>
            <a:pPr marL="0" indent="0" eaLnBrk="1" fontAlgn="auto" hangingPunct="1">
              <a:buFont typeface="Arial" panose="020B0604020202020204" pitchFamily="34" charset="0"/>
              <a:buNone/>
              <a:defRPr/>
            </a:pPr>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D770-C7C5-4343-966D-B930B2DD4AB6}"/>
              </a:ext>
            </a:extLst>
          </p:cNvPr>
          <p:cNvSpPr>
            <a:spLocks noGrp="1"/>
          </p:cNvSpPr>
          <p:nvPr>
            <p:ph type="title"/>
          </p:nvPr>
        </p:nvSpPr>
        <p:spPr/>
        <p:txBody>
          <a:bodyPr/>
          <a:lstStyle/>
          <a:p>
            <a:r>
              <a:rPr lang="en-US" dirty="0"/>
              <a:t>Students tell us what they appreciate</a:t>
            </a:r>
          </a:p>
        </p:txBody>
      </p:sp>
      <p:sp>
        <p:nvSpPr>
          <p:cNvPr id="3" name="Content Placeholder 2">
            <a:extLst>
              <a:ext uri="{FF2B5EF4-FFF2-40B4-BE49-F238E27FC236}">
                <a16:creationId xmlns:a16="http://schemas.microsoft.com/office/drawing/2014/main" id="{FCC4DE3B-7397-413C-BF54-6FBD9180E82B}"/>
              </a:ext>
            </a:extLst>
          </p:cNvPr>
          <p:cNvSpPr>
            <a:spLocks noGrp="1"/>
          </p:cNvSpPr>
          <p:nvPr>
            <p:ph idx="1"/>
          </p:nvPr>
        </p:nvSpPr>
        <p:spPr/>
        <p:txBody>
          <a:bodyPr/>
          <a:lstStyle/>
          <a:p>
            <a:r>
              <a:rPr lang="en-US" dirty="0"/>
              <a:t>After final evaluation (end of May) students respond to 'feedback' form.</a:t>
            </a:r>
          </a:p>
          <a:p>
            <a:r>
              <a:rPr lang="en-US" dirty="0"/>
              <a:t>Students appreciate</a:t>
            </a:r>
          </a:p>
          <a:p>
            <a:pPr lvl="1"/>
            <a:r>
              <a:rPr lang="en-US" sz="1800" dirty="0"/>
              <a:t>Welcoming environment</a:t>
            </a:r>
          </a:p>
          <a:p>
            <a:pPr lvl="1"/>
            <a:r>
              <a:rPr lang="en-US" sz="1800" dirty="0"/>
              <a:t>Comprehensive orientation </a:t>
            </a:r>
            <a:endParaRPr lang="en-US"/>
          </a:p>
          <a:p>
            <a:pPr lvl="1"/>
            <a:r>
              <a:rPr lang="en-US" sz="1800" dirty="0"/>
              <a:t>Observation of / by field instructor and others </a:t>
            </a:r>
          </a:p>
          <a:p>
            <a:pPr lvl="1"/>
            <a:r>
              <a:rPr lang="en-US" sz="1800" dirty="0"/>
              <a:t>Supportive constructive feedback </a:t>
            </a:r>
          </a:p>
          <a:p>
            <a:pPr lvl="1"/>
            <a:r>
              <a:rPr lang="en-US" sz="1800" dirty="0"/>
              <a:t>Challenges (examples to follow) </a:t>
            </a:r>
          </a:p>
          <a:p>
            <a:pPr lvl="1"/>
            <a:r>
              <a:rPr lang="en-US" sz="1800" dirty="0"/>
              <a:t>Participation in a range of meaningful activities</a:t>
            </a:r>
          </a:p>
        </p:txBody>
      </p:sp>
    </p:spTree>
    <p:extLst>
      <p:ext uri="{BB962C8B-B14F-4D97-AF65-F5344CB8AC3E}">
        <p14:creationId xmlns:p14="http://schemas.microsoft.com/office/powerpoint/2010/main" val="3891190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240D5-7C43-438F-B32B-39FA91A838BB}"/>
              </a:ext>
            </a:extLst>
          </p:cNvPr>
          <p:cNvSpPr>
            <a:spLocks noGrp="1"/>
          </p:cNvSpPr>
          <p:nvPr>
            <p:ph type="title"/>
          </p:nvPr>
        </p:nvSpPr>
        <p:spPr>
          <a:xfrm>
            <a:off x="581025" y="3036888"/>
            <a:ext cx="7989888" cy="1504950"/>
          </a:xfrm>
        </p:spPr>
        <p:txBody>
          <a:bodyPr/>
          <a:lstStyle/>
          <a:p>
            <a:pPr eaLnBrk="1" fontAlgn="auto" hangingPunct="1">
              <a:spcAft>
                <a:spcPts val="0"/>
              </a:spcAft>
              <a:defRPr/>
            </a:pPr>
            <a:r>
              <a:rPr lang="en-CA" dirty="0"/>
              <a:t>Linking theory to practice</a:t>
            </a:r>
          </a:p>
        </p:txBody>
      </p:sp>
      <p:sp>
        <p:nvSpPr>
          <p:cNvPr id="3" name="Text Placeholder 2">
            <a:extLst>
              <a:ext uri="{FF2B5EF4-FFF2-40B4-BE49-F238E27FC236}">
                <a16:creationId xmlns:a16="http://schemas.microsoft.com/office/drawing/2014/main" id="{BF5BEFD3-14AC-4E03-A9F4-EF8B2397420A}"/>
              </a:ext>
            </a:extLst>
          </p:cNvPr>
          <p:cNvSpPr>
            <a:spLocks noGrp="1"/>
          </p:cNvSpPr>
          <p:nvPr>
            <p:ph type="body" idx="1"/>
          </p:nvPr>
        </p:nvSpPr>
        <p:spPr>
          <a:xfrm>
            <a:off x="581025" y="4541838"/>
            <a:ext cx="7989888" cy="600075"/>
          </a:xfrm>
        </p:spPr>
        <p:txBody>
          <a:bodyPr rtlCol="0"/>
          <a:lstStyle/>
          <a:p>
            <a:pPr eaLnBrk="1" fontAlgn="auto" hangingPunct="1">
              <a:defRPr/>
            </a:pPr>
            <a:r>
              <a:rPr lang="en-CA" dirty="0"/>
              <a:t>Methods and questions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a:extLst>
              <a:ext uri="{FF2B5EF4-FFF2-40B4-BE49-F238E27FC236}">
                <a16:creationId xmlns:a16="http://schemas.microsoft.com/office/drawing/2014/main" id="{F731490F-5261-4D4A-B49E-40E11B67DED5}"/>
              </a:ext>
            </a:extLst>
          </p:cNvPr>
          <p:cNvSpPr>
            <a:spLocks noGrp="1"/>
          </p:cNvSpPr>
          <p:nvPr>
            <p:ph type="title"/>
          </p:nvPr>
        </p:nvSpPr>
        <p:spPr>
          <a:xfrm>
            <a:off x="461963" y="533400"/>
            <a:ext cx="8229600" cy="1281113"/>
          </a:xfrm>
        </p:spPr>
        <p:txBody>
          <a:bodyPr/>
          <a:lstStyle/>
          <a:p>
            <a:pPr eaLnBrk="1" fontAlgn="auto" hangingPunct="1">
              <a:spcAft>
                <a:spcPts val="0"/>
              </a:spcAft>
              <a:defRPr/>
            </a:pPr>
            <a:r>
              <a:rPr lang="en-US" altLang="en-US" sz="3200" dirty="0"/>
              <a:t>In Fall Semester: </a:t>
            </a:r>
            <a:br>
              <a:rPr lang="en-US" altLang="en-US" sz="3200" dirty="0"/>
            </a:br>
            <a:r>
              <a:rPr lang="en-US" altLang="en-US" sz="3200" dirty="0"/>
              <a:t>Lab Evaluation Summary (LES)</a:t>
            </a:r>
            <a:endParaRPr lang="en-CA" altLang="en-US" sz="3200" dirty="0"/>
          </a:p>
        </p:txBody>
      </p:sp>
      <p:sp>
        <p:nvSpPr>
          <p:cNvPr id="5" name="Text Placeholder 4">
            <a:extLst>
              <a:ext uri="{FF2B5EF4-FFF2-40B4-BE49-F238E27FC236}">
                <a16:creationId xmlns:a16="http://schemas.microsoft.com/office/drawing/2014/main" id="{BFA730A0-CA73-49A3-A933-04F0BB22556C}"/>
              </a:ext>
            </a:extLst>
          </p:cNvPr>
          <p:cNvSpPr>
            <a:spLocks noGrp="1"/>
          </p:cNvSpPr>
          <p:nvPr>
            <p:ph idx="1"/>
          </p:nvPr>
        </p:nvSpPr>
        <p:spPr>
          <a:xfrm>
            <a:off x="581025" y="2227263"/>
            <a:ext cx="7989888" cy="3632200"/>
          </a:xfrm>
        </p:spPr>
        <p:txBody>
          <a:bodyPr rtlCol="0">
            <a:normAutofit fontScale="85000" lnSpcReduction="10000"/>
          </a:bodyPr>
          <a:lstStyle/>
          <a:p>
            <a:pPr marL="0" indent="0" eaLnBrk="1" fontAlgn="auto" hangingPunct="1">
              <a:buFont typeface="Arial" panose="020B0604020202020204" pitchFamily="34" charset="0"/>
              <a:buNone/>
              <a:defRPr/>
            </a:pPr>
            <a:r>
              <a:rPr lang="en-CA" sz="2400" dirty="0"/>
              <a:t>Student brings their Elements &amp; Lab instructor’s LES, with comments re:</a:t>
            </a:r>
          </a:p>
          <a:p>
            <a:pPr marL="514350" indent="-514350" eaLnBrk="1" fontAlgn="auto" hangingPunct="1">
              <a:buFont typeface="+mj-lt"/>
              <a:buAutoNum type="arabicPeriod"/>
              <a:defRPr/>
            </a:pPr>
            <a:r>
              <a:rPr lang="en-CA" sz="2200" dirty="0"/>
              <a:t>Self-direction, use of self/learning and growth</a:t>
            </a:r>
          </a:p>
          <a:p>
            <a:pPr marL="514350" indent="-514350" eaLnBrk="1" fontAlgn="auto" hangingPunct="1">
              <a:buFont typeface="+mj-lt"/>
              <a:buAutoNum type="arabicPeriod"/>
              <a:defRPr/>
            </a:pPr>
            <a:r>
              <a:rPr lang="en-CA" sz="2200" dirty="0"/>
              <a:t>Work productively with colleagues/behaviour in the organization</a:t>
            </a:r>
          </a:p>
          <a:p>
            <a:pPr marL="514350" indent="-514350" eaLnBrk="1" fontAlgn="auto" hangingPunct="1">
              <a:buFont typeface="+mj-lt"/>
              <a:buAutoNum type="arabicPeriod"/>
              <a:defRPr/>
            </a:pPr>
            <a:r>
              <a:rPr lang="en-CA" sz="2200" dirty="0"/>
              <a:t>Link concepts with competencies &amp; skills/conceptualizing practice</a:t>
            </a:r>
          </a:p>
          <a:p>
            <a:pPr marL="514350" indent="-514350" eaLnBrk="1" fontAlgn="auto" hangingPunct="1">
              <a:buFont typeface="+mj-lt"/>
              <a:buAutoNum type="arabicPeriod"/>
              <a:defRPr/>
            </a:pPr>
            <a:r>
              <a:rPr lang="en-CA" sz="2200" dirty="0"/>
              <a:t>C</a:t>
            </a:r>
            <a:r>
              <a:rPr lang="en-US" sz="2200" dirty="0" err="1"/>
              <a:t>ollaborative</a:t>
            </a:r>
            <a:r>
              <a:rPr lang="en-US" sz="2200" dirty="0"/>
              <a:t> relationship/clinical relationship</a:t>
            </a:r>
          </a:p>
          <a:p>
            <a:pPr marL="514350" indent="-514350" eaLnBrk="1" fontAlgn="auto" hangingPunct="1">
              <a:buFont typeface="+mj-lt"/>
              <a:buAutoNum type="arabicPeriod"/>
              <a:defRPr/>
            </a:pPr>
            <a:r>
              <a:rPr lang="en-US" sz="2200" dirty="0"/>
              <a:t>C</a:t>
            </a:r>
            <a:r>
              <a:rPr lang="en-CA" sz="2200" dirty="0" err="1"/>
              <a:t>onduct</a:t>
            </a:r>
            <a:r>
              <a:rPr lang="en-CA" sz="2200" dirty="0"/>
              <a:t> an </a:t>
            </a:r>
            <a:r>
              <a:rPr lang="en-CA" sz="2200" dirty="0" err="1"/>
              <a:t>ecosystemic</a:t>
            </a:r>
            <a:r>
              <a:rPr lang="en-CA" sz="2200" dirty="0"/>
              <a:t> assessment and plan/execute intervention</a:t>
            </a:r>
          </a:p>
          <a:p>
            <a:pPr marL="514350" indent="-514350" eaLnBrk="1" fontAlgn="auto" hangingPunct="1">
              <a:buFont typeface="+mj-lt"/>
              <a:buAutoNum type="arabicPeriod"/>
              <a:defRPr/>
            </a:pPr>
            <a:r>
              <a:rPr lang="en-CA" sz="2200" dirty="0"/>
              <a:t>Professional communication</a:t>
            </a:r>
          </a:p>
          <a:p>
            <a:pPr marL="0" indent="0" eaLnBrk="1" fontAlgn="auto" hangingPunct="1">
              <a:buFont typeface="Arial" panose="020B0604020202020204" pitchFamily="34" charset="0"/>
              <a:buNone/>
              <a:defRPr/>
            </a:pPr>
            <a:endParaRPr lang="en-CA" sz="2200" dirty="0"/>
          </a:p>
          <a:p>
            <a:pPr marL="0" indent="0" eaLnBrk="1" fontAlgn="auto" hangingPunct="1">
              <a:buFont typeface="Arial" panose="020B0604020202020204" pitchFamily="34" charset="0"/>
              <a:buNone/>
              <a:defRPr/>
            </a:pPr>
            <a:r>
              <a:rPr lang="en-CA" sz="2400" dirty="0"/>
              <a:t>LES should be reviewed early on </a:t>
            </a:r>
            <a:r>
              <a:rPr lang="en-CA" sz="2400" b="1" dirty="0">
                <a:effectLst>
                  <a:outerShdw blurRad="38100" dist="38100" dir="2700000" algn="tl">
                    <a:srgbClr val="000000">
                      <a:alpha val="43137"/>
                    </a:srgbClr>
                  </a:outerShdw>
                </a:effectLst>
              </a:rPr>
              <a:t>AND</a:t>
            </a:r>
            <a:r>
              <a:rPr lang="en-CA" sz="2400" dirty="0"/>
              <a:t> when doing Learning Contract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a:extLst>
              <a:ext uri="{FF2B5EF4-FFF2-40B4-BE49-F238E27FC236}">
                <a16:creationId xmlns:a16="http://schemas.microsoft.com/office/drawing/2014/main" id="{63C512DA-AFB4-47A9-80D1-2260B003C614}"/>
              </a:ext>
            </a:extLst>
          </p:cNvPr>
          <p:cNvSpPr>
            <a:spLocks noGrp="1"/>
          </p:cNvSpPr>
          <p:nvPr>
            <p:ph type="title"/>
          </p:nvPr>
        </p:nvSpPr>
        <p:spPr>
          <a:xfrm>
            <a:off x="608013" y="838200"/>
            <a:ext cx="8229600" cy="914400"/>
          </a:xfrm>
        </p:spPr>
        <p:txBody>
          <a:bodyPr>
            <a:normAutofit fontScale="90000"/>
          </a:bodyPr>
          <a:lstStyle/>
          <a:p>
            <a:pPr eaLnBrk="1" fontAlgn="auto" hangingPunct="1">
              <a:spcAft>
                <a:spcPts val="0"/>
              </a:spcAft>
              <a:defRPr/>
            </a:pPr>
            <a:r>
              <a:rPr lang="en-US" altLang="en-US" sz="3200" dirty="0"/>
              <a:t>Domain 1: Use of self in learning &amp; growth</a:t>
            </a:r>
          </a:p>
        </p:txBody>
      </p:sp>
      <p:sp>
        <p:nvSpPr>
          <p:cNvPr id="5" name="Text Placeholder 4">
            <a:extLst>
              <a:ext uri="{FF2B5EF4-FFF2-40B4-BE49-F238E27FC236}">
                <a16:creationId xmlns:a16="http://schemas.microsoft.com/office/drawing/2014/main" id="{3CD0D73E-685D-46B5-A296-BC5C647F9462}"/>
              </a:ext>
            </a:extLst>
          </p:cNvPr>
          <p:cNvSpPr>
            <a:spLocks noGrp="1"/>
          </p:cNvSpPr>
          <p:nvPr>
            <p:ph idx="1"/>
          </p:nvPr>
        </p:nvSpPr>
        <p:spPr>
          <a:xfrm>
            <a:off x="581025" y="2227263"/>
            <a:ext cx="7989888" cy="3632200"/>
          </a:xfrm>
        </p:spPr>
        <p:txBody>
          <a:bodyPr rtlCol="0">
            <a:normAutofit fontScale="92500" lnSpcReduction="20000"/>
          </a:bodyPr>
          <a:lstStyle/>
          <a:p>
            <a:pPr marL="0" indent="0" eaLnBrk="1" fontAlgn="auto" hangingPunct="1">
              <a:buFont typeface="Arial" panose="020B0604020202020204" pitchFamily="34" charset="0"/>
              <a:buNone/>
              <a:defRPr/>
            </a:pPr>
            <a:r>
              <a:rPr lang="en-CA" sz="2400" dirty="0"/>
              <a:t>In Fall Semester lab, students encouraged to:</a:t>
            </a:r>
          </a:p>
          <a:p>
            <a:pPr marL="306000" indent="-306000" eaLnBrk="1" fontAlgn="auto" hangingPunct="1">
              <a:defRPr/>
            </a:pPr>
            <a:r>
              <a:rPr lang="en-CA" sz="2400" dirty="0"/>
              <a:t>Lean into discomfort</a:t>
            </a:r>
          </a:p>
          <a:p>
            <a:pPr marL="306000" indent="-306000" eaLnBrk="1" fontAlgn="auto" hangingPunct="1">
              <a:defRPr/>
            </a:pPr>
            <a:r>
              <a:rPr lang="en-CA" sz="2400" dirty="0"/>
              <a:t>Focus on client</a:t>
            </a:r>
          </a:p>
          <a:p>
            <a:pPr marL="306000" indent="-306000" eaLnBrk="1" fontAlgn="auto" hangingPunct="1">
              <a:defRPr/>
            </a:pPr>
            <a:r>
              <a:rPr lang="en-CA" sz="2400" dirty="0"/>
              <a:t>Provide self compassion re making errors</a:t>
            </a:r>
          </a:p>
          <a:p>
            <a:pPr marL="306000" indent="-306000" eaLnBrk="1" fontAlgn="auto" hangingPunct="1">
              <a:defRPr/>
            </a:pPr>
            <a:r>
              <a:rPr lang="en-CA" sz="2400" dirty="0"/>
              <a:t>Articulate awareness of emotional (</a:t>
            </a:r>
            <a:r>
              <a:rPr lang="en-CA" sz="2400" dirty="0" err="1"/>
              <a:t>dys</a:t>
            </a:r>
            <a:r>
              <a:rPr lang="en-CA" sz="2400" dirty="0"/>
              <a:t>)self-regulation </a:t>
            </a:r>
          </a:p>
          <a:p>
            <a:pPr marL="0" indent="0" algn="ctr" eaLnBrk="1" fontAlgn="auto" hangingPunct="1">
              <a:buFont typeface="Arial" panose="020B0604020202020204" pitchFamily="34" charset="0"/>
              <a:buNone/>
              <a:defRPr/>
            </a:pPr>
            <a:endParaRPr lang="en-CA" sz="2400" dirty="0"/>
          </a:p>
          <a:p>
            <a:pPr marL="0" indent="0" algn="ctr" eaLnBrk="1" fontAlgn="auto" hangingPunct="1">
              <a:buFont typeface="Arial" panose="020B0604020202020204" pitchFamily="34" charset="0"/>
              <a:buNone/>
              <a:defRPr/>
            </a:pPr>
            <a:r>
              <a:rPr lang="en-CA" sz="2400" dirty="0">
                <a:effectLst>
                  <a:outerShdw blurRad="38100" dist="38100" dir="2700000" algn="tl">
                    <a:srgbClr val="000000">
                      <a:alpha val="43137"/>
                    </a:srgbClr>
                  </a:outerShdw>
                </a:effectLst>
              </a:rPr>
              <a:t>Affect Tolerance </a:t>
            </a:r>
          </a:p>
          <a:p>
            <a:pPr marL="0" indent="0" eaLnBrk="1" fontAlgn="auto" hangingPunct="1">
              <a:buFont typeface="Arial" panose="020B0604020202020204" pitchFamily="34" charset="0"/>
              <a:buNone/>
              <a:defRPr/>
            </a:pPr>
            <a:r>
              <a:rPr lang="en-CA" sz="2400" dirty="0">
                <a:solidFill>
                  <a:schemeClr val="dk1"/>
                </a:solidFill>
              </a:rPr>
              <a:t>If you can name it, you can tame it. Articulation of feelings diminishes the power</a:t>
            </a:r>
            <a:endParaRPr lang="en-CA" sz="2400" dirty="0">
              <a:solidFill>
                <a:schemeClr val="accent1">
                  <a:lumMod val="60000"/>
                  <a:lumOff val="40000"/>
                </a:schemeClr>
              </a:solidFill>
              <a:latin typeface="Times New Roman"/>
              <a:ea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a:extLst>
              <a:ext uri="{FF2B5EF4-FFF2-40B4-BE49-F238E27FC236}">
                <a16:creationId xmlns:a16="http://schemas.microsoft.com/office/drawing/2014/main" id="{31EC3992-6F83-4009-85D5-467AD4CFC62F}"/>
              </a:ext>
            </a:extLst>
          </p:cNvPr>
          <p:cNvSpPr>
            <a:spLocks noGrp="1"/>
          </p:cNvSpPr>
          <p:nvPr>
            <p:ph type="title"/>
          </p:nvPr>
        </p:nvSpPr>
        <p:spPr>
          <a:xfrm>
            <a:off x="461963" y="533400"/>
            <a:ext cx="8229600" cy="1295400"/>
          </a:xfrm>
        </p:spPr>
        <p:txBody>
          <a:bodyPr/>
          <a:lstStyle/>
          <a:p>
            <a:pPr eaLnBrk="1" fontAlgn="auto" hangingPunct="1">
              <a:spcAft>
                <a:spcPts val="0"/>
              </a:spcAft>
              <a:defRPr/>
            </a:pPr>
            <a:r>
              <a:rPr lang="en-US" altLang="en-US" sz="3600" dirty="0"/>
              <a:t>Questions to ask</a:t>
            </a:r>
          </a:p>
        </p:txBody>
      </p:sp>
      <p:sp>
        <p:nvSpPr>
          <p:cNvPr id="5" name="Text Placeholder 4">
            <a:extLst>
              <a:ext uri="{FF2B5EF4-FFF2-40B4-BE49-F238E27FC236}">
                <a16:creationId xmlns:a16="http://schemas.microsoft.com/office/drawing/2014/main" id="{3BD09C03-F5C2-4D7F-A307-D75CEF2A9627}"/>
              </a:ext>
            </a:extLst>
          </p:cNvPr>
          <p:cNvSpPr>
            <a:spLocks noGrp="1"/>
          </p:cNvSpPr>
          <p:nvPr>
            <p:ph idx="1"/>
          </p:nvPr>
        </p:nvSpPr>
        <p:spPr>
          <a:xfrm>
            <a:off x="581025" y="2438400"/>
            <a:ext cx="7989888" cy="3630613"/>
          </a:xfrm>
        </p:spPr>
        <p:txBody>
          <a:bodyPr rtlCol="0">
            <a:normAutofit fontScale="92500" lnSpcReduction="10000"/>
          </a:bodyPr>
          <a:lstStyle/>
          <a:p>
            <a:pPr marL="0" indent="0" eaLnBrk="1" fontAlgn="auto" hangingPunct="1">
              <a:buFont typeface="Arial" panose="020B0604020202020204" pitchFamily="34" charset="0"/>
              <a:buNone/>
              <a:defRPr/>
            </a:pPr>
            <a:r>
              <a:rPr lang="en-US" sz="2400" dirty="0"/>
              <a:t>In Domain 1: </a:t>
            </a:r>
            <a:r>
              <a:rPr lang="en-US" sz="2400" i="1" dirty="0"/>
              <a:t>Learning and Growth</a:t>
            </a:r>
            <a:r>
              <a:rPr lang="en-US" sz="2400" dirty="0"/>
              <a:t>, ask your student:</a:t>
            </a:r>
          </a:p>
          <a:p>
            <a:pPr marL="305435" indent="-305435" eaLnBrk="1" fontAlgn="auto" hangingPunct="1">
              <a:defRPr/>
            </a:pPr>
            <a:r>
              <a:rPr lang="en-US" sz="2400" dirty="0"/>
              <a:t>How will you assess your own skills and values throughout the practicum time span? Perhaps compare lab ending with practicum transitions and Practicum 1 ending</a:t>
            </a:r>
          </a:p>
          <a:p>
            <a:pPr marL="305435" indent="-305435" eaLnBrk="1" fontAlgn="auto" hangingPunct="1">
              <a:defRPr/>
            </a:pPr>
            <a:r>
              <a:rPr lang="en-US" sz="2400" dirty="0"/>
              <a:t>What challenges have you struggled with when attempting to apply theory to practice?</a:t>
            </a:r>
          </a:p>
          <a:p>
            <a:pPr marL="305435" indent="-305435" eaLnBrk="1" fontAlgn="auto" hangingPunct="1">
              <a:defRPr/>
            </a:pPr>
            <a:r>
              <a:rPr lang="en-US" sz="2400" dirty="0"/>
              <a:t>What bias might you bring in practicum learning tasks?  How will you manage this? </a:t>
            </a:r>
          </a:p>
          <a:p>
            <a:pPr marL="305435" indent="-305435" eaLnBrk="1" fontAlgn="auto" hangingPunct="1">
              <a:defRPr/>
            </a:pPr>
            <a:r>
              <a:rPr lang="en-US" sz="2400" dirty="0"/>
              <a:t>What personal strengths will you draw from?</a:t>
            </a:r>
          </a:p>
          <a:p>
            <a:pPr marL="305435" indent="-305435" eaLnBrk="1" fontAlgn="auto" hangingPunct="1">
              <a:defRPr/>
            </a:pPr>
            <a:endParaRPr lang="en-US" sz="2400" dirty="0"/>
          </a:p>
          <a:p>
            <a:pPr marL="305435" indent="-305435" eaLnBrk="1" fontAlgn="auto" hangingPunct="1">
              <a:defRPr/>
            </a:pP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1">
            <a:extLst>
              <a:ext uri="{FF2B5EF4-FFF2-40B4-BE49-F238E27FC236}">
                <a16:creationId xmlns:a16="http://schemas.microsoft.com/office/drawing/2014/main" id="{410D84A0-EB64-4557-9ED9-A0C94E0B26DF}"/>
              </a:ext>
            </a:extLst>
          </p:cNvPr>
          <p:cNvSpPr>
            <a:spLocks noGrp="1"/>
          </p:cNvSpPr>
          <p:nvPr>
            <p:ph type="title"/>
          </p:nvPr>
        </p:nvSpPr>
        <p:spPr>
          <a:xfrm>
            <a:off x="461963" y="533400"/>
            <a:ext cx="8229600" cy="1295400"/>
          </a:xfrm>
        </p:spPr>
        <p:txBody>
          <a:bodyPr/>
          <a:lstStyle/>
          <a:p>
            <a:pPr eaLnBrk="1" fontAlgn="auto" hangingPunct="1">
              <a:spcAft>
                <a:spcPts val="0"/>
              </a:spcAft>
              <a:defRPr/>
            </a:pPr>
            <a:r>
              <a:rPr lang="en-US" altLang="en-US" sz="3600" dirty="0"/>
              <a:t>Domain 2: </a:t>
            </a:r>
            <a:r>
              <a:rPr lang="en-US" altLang="en-US" sz="3600" dirty="0" err="1"/>
              <a:t>Behaviour</a:t>
            </a:r>
            <a:r>
              <a:rPr lang="en-US" altLang="en-US" sz="3600" dirty="0"/>
              <a:t> in the Organization</a:t>
            </a:r>
          </a:p>
        </p:txBody>
      </p:sp>
      <p:sp>
        <p:nvSpPr>
          <p:cNvPr id="5" name="Text Placeholder 4">
            <a:extLst>
              <a:ext uri="{FF2B5EF4-FFF2-40B4-BE49-F238E27FC236}">
                <a16:creationId xmlns:a16="http://schemas.microsoft.com/office/drawing/2014/main" id="{8860AD8D-C01D-4877-A26A-BA5837C0039E}"/>
              </a:ext>
            </a:extLst>
          </p:cNvPr>
          <p:cNvSpPr>
            <a:spLocks noGrp="1"/>
          </p:cNvSpPr>
          <p:nvPr>
            <p:ph idx="1"/>
          </p:nvPr>
        </p:nvSpPr>
        <p:spPr>
          <a:xfrm>
            <a:off x="581025" y="2514600"/>
            <a:ext cx="7989888" cy="3630613"/>
          </a:xfrm>
        </p:spPr>
        <p:txBody>
          <a:bodyPr rtlCol="0">
            <a:normAutofit fontScale="92500" lnSpcReduction="10000"/>
          </a:bodyPr>
          <a:lstStyle/>
          <a:p>
            <a:pPr marL="0" indent="0" eaLnBrk="1" fontAlgn="auto" hangingPunct="1">
              <a:buFont typeface="Arial" panose="020B0604020202020204" pitchFamily="34" charset="0"/>
              <a:buNone/>
              <a:defRPr/>
            </a:pPr>
            <a:r>
              <a:rPr lang="en-US" sz="2800" dirty="0"/>
              <a:t>Discuss with your student: </a:t>
            </a:r>
          </a:p>
          <a:p>
            <a:pPr marL="305435" indent="-305435" eaLnBrk="1" fontAlgn="auto" hangingPunct="1">
              <a:defRPr/>
            </a:pPr>
            <a:r>
              <a:rPr lang="en-US" sz="2500" dirty="0"/>
              <a:t>Formal and unspoken norms at the agency? How are these learned? </a:t>
            </a:r>
          </a:p>
          <a:p>
            <a:pPr marL="305435" indent="-305435" eaLnBrk="1" fontAlgn="auto" hangingPunct="1">
              <a:defRPr/>
            </a:pPr>
            <a:r>
              <a:rPr lang="en-US" sz="2500" dirty="0"/>
              <a:t>How does communication occur? (</a:t>
            </a:r>
            <a:r>
              <a:rPr lang="en-US" sz="2500" dirty="0" err="1"/>
              <a:t>eg</a:t>
            </a:r>
            <a:r>
              <a:rPr lang="en-US" sz="2500" dirty="0"/>
              <a:t> email; ad hoc; restricted to sub-groups </a:t>
            </a:r>
            <a:r>
              <a:rPr lang="en-US" sz="2500" dirty="0" err="1"/>
              <a:t>etc</a:t>
            </a:r>
            <a:r>
              <a:rPr lang="en-US" sz="2500" dirty="0"/>
              <a:t>)</a:t>
            </a:r>
          </a:p>
          <a:p>
            <a:pPr marL="305435" indent="-305435" eaLnBrk="1" fontAlgn="auto" hangingPunct="1">
              <a:defRPr/>
            </a:pPr>
            <a:r>
              <a:rPr lang="en-US" sz="2500" dirty="0"/>
              <a:t>How do decisions get made?</a:t>
            </a:r>
          </a:p>
          <a:p>
            <a:pPr marL="305435" indent="-305435" eaLnBrk="1" fontAlgn="auto" hangingPunct="1">
              <a:defRPr/>
            </a:pPr>
            <a:r>
              <a:rPr lang="en-US" sz="2500" dirty="0"/>
              <a:t>What kind of worker </a:t>
            </a:r>
            <a:r>
              <a:rPr lang="en-US" sz="2500" dirty="0" err="1"/>
              <a:t>behaviour</a:t>
            </a:r>
            <a:r>
              <a:rPr lang="en-US" sz="2500" dirty="0"/>
              <a:t> is expected &amp; “rewarded”?</a:t>
            </a:r>
          </a:p>
          <a:p>
            <a:pPr marL="305435" indent="-305435" eaLnBrk="1" fontAlgn="auto" hangingPunct="1">
              <a:defRPr/>
            </a:pPr>
            <a:r>
              <a:rPr lang="en-US" sz="2500" dirty="0"/>
              <a:t>How are students regarded?</a:t>
            </a:r>
          </a:p>
          <a:p>
            <a:pPr marL="305435" indent="-305435" eaLnBrk="1" fontAlgn="auto" hangingPunct="1">
              <a:defRPr/>
            </a:pPr>
            <a:endParaRPr lang="en-US" sz="2400" dirty="0"/>
          </a:p>
          <a:p>
            <a:pPr marL="305435" indent="-305435" eaLnBrk="1" fontAlgn="auto" hangingPunct="1">
              <a:defRPr/>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1">
            <a:extLst>
              <a:ext uri="{FF2B5EF4-FFF2-40B4-BE49-F238E27FC236}">
                <a16:creationId xmlns:a16="http://schemas.microsoft.com/office/drawing/2014/main" id="{C73FD470-0319-48C2-9AFF-049618D5B02C}"/>
              </a:ext>
            </a:extLst>
          </p:cNvPr>
          <p:cNvSpPr>
            <a:spLocks noGrp="1"/>
          </p:cNvSpPr>
          <p:nvPr>
            <p:ph type="title"/>
          </p:nvPr>
        </p:nvSpPr>
        <p:spPr>
          <a:xfrm>
            <a:off x="457200" y="731838"/>
            <a:ext cx="8229600" cy="1020762"/>
          </a:xfrm>
        </p:spPr>
        <p:txBody>
          <a:bodyPr>
            <a:normAutofit fontScale="90000"/>
          </a:bodyPr>
          <a:lstStyle/>
          <a:p>
            <a:pPr eaLnBrk="1" fontAlgn="auto" hangingPunct="1">
              <a:spcAft>
                <a:spcPts val="0"/>
              </a:spcAft>
              <a:defRPr/>
            </a:pPr>
            <a:r>
              <a:rPr lang="en-US" altLang="en-US" sz="3200" dirty="0"/>
              <a:t/>
            </a:r>
            <a:br>
              <a:rPr lang="en-US" altLang="en-US" sz="3200" dirty="0"/>
            </a:br>
            <a:r>
              <a:rPr lang="en-US" altLang="en-US" sz="3200" dirty="0"/>
              <a:t> Domain 3: Conceptualizing practice</a:t>
            </a:r>
            <a:endParaRPr lang="en-CA" altLang="en-US" sz="3200" dirty="0"/>
          </a:p>
        </p:txBody>
      </p:sp>
      <p:sp>
        <p:nvSpPr>
          <p:cNvPr id="5" name="Text Placeholder 4">
            <a:extLst>
              <a:ext uri="{FF2B5EF4-FFF2-40B4-BE49-F238E27FC236}">
                <a16:creationId xmlns:a16="http://schemas.microsoft.com/office/drawing/2014/main" id="{36A9C051-ACBC-488C-A76D-D7CE25F23D17}"/>
              </a:ext>
            </a:extLst>
          </p:cNvPr>
          <p:cNvSpPr>
            <a:spLocks noGrp="1"/>
          </p:cNvSpPr>
          <p:nvPr>
            <p:ph idx="1"/>
          </p:nvPr>
        </p:nvSpPr>
        <p:spPr>
          <a:xfrm>
            <a:off x="457200" y="1600200"/>
            <a:ext cx="8153400" cy="4525963"/>
          </a:xfrm>
        </p:spPr>
        <p:txBody>
          <a:bodyPr rtlCol="0">
            <a:normAutofit/>
          </a:bodyPr>
          <a:lstStyle/>
          <a:p>
            <a:pPr marL="306000" indent="-306000" eaLnBrk="1" fontAlgn="auto" hangingPunct="1">
              <a:defRPr/>
            </a:pPr>
            <a:r>
              <a:rPr lang="en-CA" sz="2400" dirty="0"/>
              <a:t>“I’m interested to know what you are studying in your course work that is relevant to your practicum experience – whether direct practice or indirect – organizational theory, systems, evaluation, etc.  I’d like you to share with me (now or at next meeting) what theoretical concepts could be / are relevant to social work at this agency.” </a:t>
            </a:r>
          </a:p>
          <a:p>
            <a:pPr marL="0" indent="0" eaLnBrk="1" fontAlgn="auto" hangingPunct="1">
              <a:buFont typeface="Arial" panose="020B0604020202020204" pitchFamily="34" charset="0"/>
              <a:buNone/>
              <a:defRPr/>
            </a:pPr>
            <a:endParaRPr lang="en-CA" sz="2400" dirty="0"/>
          </a:p>
          <a:p>
            <a:pPr marL="306000" indent="-306000" eaLnBrk="1" fontAlgn="auto" hangingPunct="1">
              <a:defRPr/>
            </a:pPr>
            <a:r>
              <a:rPr lang="en-CA" sz="2400" dirty="0"/>
              <a:t>How can I assist you to consider diversity &amp; structural issues as you attempt to apply theory &amp; research to direct practice (interviewing, assessment, &amp; intervention)?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1">
            <a:extLst>
              <a:ext uri="{FF2B5EF4-FFF2-40B4-BE49-F238E27FC236}">
                <a16:creationId xmlns:a16="http://schemas.microsoft.com/office/drawing/2014/main" id="{18B79D6D-9C40-4C76-A992-80BF54F9790B}"/>
              </a:ext>
            </a:extLst>
          </p:cNvPr>
          <p:cNvSpPr>
            <a:spLocks noGrp="1"/>
          </p:cNvSpPr>
          <p:nvPr>
            <p:ph type="title"/>
          </p:nvPr>
        </p:nvSpPr>
        <p:spPr>
          <a:xfrm>
            <a:off x="419100" y="990600"/>
            <a:ext cx="8229600" cy="838200"/>
          </a:xfrm>
        </p:spPr>
        <p:txBody>
          <a:bodyPr>
            <a:normAutofit fontScale="90000"/>
          </a:bodyPr>
          <a:lstStyle/>
          <a:p>
            <a:pPr eaLnBrk="1" fontAlgn="auto" hangingPunct="1">
              <a:spcAft>
                <a:spcPts val="0"/>
              </a:spcAft>
              <a:defRPr/>
            </a:pPr>
            <a:r>
              <a:rPr lang="en-US" altLang="en-US" sz="4000" dirty="0"/>
              <a:t>More Questions to link theory and practice</a:t>
            </a:r>
            <a:endParaRPr lang="en-CA" altLang="en-US" sz="4000" dirty="0"/>
          </a:p>
        </p:txBody>
      </p:sp>
      <p:sp>
        <p:nvSpPr>
          <p:cNvPr id="43011" name="Text Placeholder 4">
            <a:extLst>
              <a:ext uri="{FF2B5EF4-FFF2-40B4-BE49-F238E27FC236}">
                <a16:creationId xmlns:a16="http://schemas.microsoft.com/office/drawing/2014/main" id="{33199641-DA71-4F2F-8267-DD348AC5BA85}"/>
              </a:ext>
            </a:extLst>
          </p:cNvPr>
          <p:cNvSpPr>
            <a:spLocks noGrp="1"/>
          </p:cNvSpPr>
          <p:nvPr>
            <p:ph idx="1"/>
          </p:nvPr>
        </p:nvSpPr>
        <p:spPr>
          <a:xfrm>
            <a:off x="457200" y="2133600"/>
            <a:ext cx="8153400" cy="3992563"/>
          </a:xfrm>
        </p:spPr>
        <p:txBody>
          <a:bodyPr/>
          <a:lstStyle/>
          <a:p>
            <a:pPr eaLnBrk="1" hangingPunct="1"/>
            <a:r>
              <a:rPr lang="en-US" altLang="en-US" sz="2500" dirty="0"/>
              <a:t>Using the CASW Code of Ethics or mission statement/agency policies, what are relevant ethical &amp; accountability considerations in this practicum?</a:t>
            </a:r>
          </a:p>
          <a:p>
            <a:pPr eaLnBrk="1" hangingPunct="1"/>
            <a:r>
              <a:rPr lang="en-US" altLang="en-US" sz="2500" dirty="0"/>
              <a:t>How can we promote critical thinking in relation to applying research &amp; theory to practice situations?</a:t>
            </a:r>
          </a:p>
          <a:p>
            <a:pPr eaLnBrk="1" hangingPunct="1"/>
            <a:r>
              <a:rPr lang="en-US" altLang="en-US" sz="2500" dirty="0"/>
              <a:t>What is your learning objective with this intervention you are planning? How will you evaluate? How will you know if you have been successful?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9D92B-4A28-42E9-86B5-84FD0267BE3B}"/>
              </a:ext>
            </a:extLst>
          </p:cNvPr>
          <p:cNvSpPr>
            <a:spLocks noGrp="1"/>
          </p:cNvSpPr>
          <p:nvPr>
            <p:ph type="title"/>
          </p:nvPr>
        </p:nvSpPr>
        <p:spPr>
          <a:xfrm>
            <a:off x="581025" y="3036888"/>
            <a:ext cx="7989888" cy="1504950"/>
          </a:xfrm>
        </p:spPr>
        <p:txBody>
          <a:bodyPr/>
          <a:lstStyle/>
          <a:p>
            <a:pPr eaLnBrk="1" fontAlgn="auto" hangingPunct="1">
              <a:spcAft>
                <a:spcPts val="0"/>
              </a:spcAft>
              <a:defRPr/>
            </a:pPr>
            <a:r>
              <a:rPr lang="en-CA" dirty="0"/>
              <a:t>Preparing for the start of practicum</a:t>
            </a:r>
          </a:p>
        </p:txBody>
      </p:sp>
      <p:sp>
        <p:nvSpPr>
          <p:cNvPr id="3" name="Text Placeholder 2">
            <a:extLst>
              <a:ext uri="{FF2B5EF4-FFF2-40B4-BE49-F238E27FC236}">
                <a16:creationId xmlns:a16="http://schemas.microsoft.com/office/drawing/2014/main" id="{8FEB5FE1-C86C-4588-9B90-9D3089D059A2}"/>
              </a:ext>
            </a:extLst>
          </p:cNvPr>
          <p:cNvSpPr>
            <a:spLocks noGrp="1"/>
          </p:cNvSpPr>
          <p:nvPr>
            <p:ph type="body" idx="1"/>
          </p:nvPr>
        </p:nvSpPr>
        <p:spPr>
          <a:xfrm>
            <a:off x="581025" y="4541838"/>
            <a:ext cx="7989888" cy="600075"/>
          </a:xfrm>
        </p:spPr>
        <p:txBody>
          <a:bodyPr rtlCol="0"/>
          <a:lstStyle/>
          <a:p>
            <a:pPr eaLnBrk="1" fontAlgn="auto" hangingPunct="1">
              <a:defRPr/>
            </a:pPr>
            <a:r>
              <a:rPr lang="en-CA" dirty="0"/>
              <a:t>Ideas and suggestions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a:extLst>
              <a:ext uri="{FF2B5EF4-FFF2-40B4-BE49-F238E27FC236}">
                <a16:creationId xmlns:a16="http://schemas.microsoft.com/office/drawing/2014/main" id="{2774B510-A52C-4442-AFA5-036DDB4BF7A7}"/>
              </a:ext>
            </a:extLst>
          </p:cNvPr>
          <p:cNvSpPr>
            <a:spLocks noGrp="1"/>
          </p:cNvSpPr>
          <p:nvPr>
            <p:ph type="title"/>
          </p:nvPr>
        </p:nvSpPr>
        <p:spPr/>
        <p:txBody>
          <a:bodyPr/>
          <a:lstStyle/>
          <a:p>
            <a:pPr eaLnBrk="1" fontAlgn="auto" hangingPunct="1">
              <a:spcAft>
                <a:spcPts val="0"/>
              </a:spcAft>
              <a:defRPr/>
            </a:pPr>
            <a:r>
              <a:rPr lang="en-CA" altLang="en-US" dirty="0"/>
              <a:t>What we will discuss today</a:t>
            </a:r>
          </a:p>
        </p:txBody>
      </p:sp>
      <p:sp>
        <p:nvSpPr>
          <p:cNvPr id="6" name="Content Placeholder 5">
            <a:extLst>
              <a:ext uri="{FF2B5EF4-FFF2-40B4-BE49-F238E27FC236}">
                <a16:creationId xmlns:a16="http://schemas.microsoft.com/office/drawing/2014/main" id="{1BC57BCE-BF99-46C5-800E-1607CB366BA9}"/>
              </a:ext>
            </a:extLst>
          </p:cNvPr>
          <p:cNvSpPr>
            <a:spLocks noGrp="1"/>
          </p:cNvSpPr>
          <p:nvPr>
            <p:ph sz="half" idx="2"/>
          </p:nvPr>
        </p:nvSpPr>
        <p:spPr>
          <a:xfrm>
            <a:off x="581025" y="2362200"/>
            <a:ext cx="7648575" cy="3962400"/>
          </a:xfrm>
        </p:spPr>
        <p:txBody>
          <a:bodyPr rtlCol="0">
            <a:normAutofit lnSpcReduction="10000"/>
          </a:bodyPr>
          <a:lstStyle/>
          <a:p>
            <a:pPr marL="306000" indent="-306000" eaLnBrk="1" fontAlgn="auto" hangingPunct="1">
              <a:defRPr/>
            </a:pPr>
            <a:r>
              <a:rPr lang="en-CA" sz="2400" dirty="0"/>
              <a:t>Resources and updates</a:t>
            </a:r>
          </a:p>
          <a:p>
            <a:pPr marL="306000" indent="-306000" eaLnBrk="1" fontAlgn="auto" hangingPunct="1">
              <a:defRPr/>
            </a:pPr>
            <a:r>
              <a:rPr lang="en-CA" sz="2400" dirty="0"/>
              <a:t>Practicum &amp; Evaluation Timelines</a:t>
            </a:r>
          </a:p>
          <a:p>
            <a:pPr marL="306000" indent="-306000" eaLnBrk="1" fontAlgn="auto" hangingPunct="1">
              <a:defRPr/>
            </a:pPr>
            <a:r>
              <a:rPr lang="en-CA" sz="2400" dirty="0"/>
              <a:t>Our Student Cohort</a:t>
            </a:r>
          </a:p>
          <a:p>
            <a:pPr marL="306000" indent="-306000" eaLnBrk="1" fontAlgn="auto" hangingPunct="1">
              <a:defRPr/>
            </a:pPr>
            <a:r>
              <a:rPr lang="en-CA" sz="2400" dirty="0"/>
              <a:t>Roles of the Field Instructor</a:t>
            </a:r>
          </a:p>
          <a:p>
            <a:pPr marL="306000" indent="-306000" eaLnBrk="1" fontAlgn="auto" hangingPunct="1">
              <a:defRPr/>
            </a:pPr>
            <a:r>
              <a:rPr lang="en-CA" sz="2400" dirty="0"/>
              <a:t>Linking theory to practice</a:t>
            </a:r>
          </a:p>
          <a:p>
            <a:pPr marL="306000" indent="-306000" eaLnBrk="1" fontAlgn="auto" hangingPunct="1">
              <a:defRPr/>
            </a:pPr>
            <a:r>
              <a:rPr lang="en-CA" sz="2400" dirty="0"/>
              <a:t>Preparing for the start of practicum</a:t>
            </a:r>
          </a:p>
          <a:p>
            <a:pPr marL="306000" indent="-306000" eaLnBrk="1" fontAlgn="auto" hangingPunct="1">
              <a:defRPr/>
            </a:pPr>
            <a:r>
              <a:rPr lang="en-CA" sz="2400" dirty="0"/>
              <a:t>Resources for you and your student</a:t>
            </a:r>
          </a:p>
          <a:p>
            <a:pPr marL="306000" indent="-306000" eaLnBrk="1" fontAlgn="auto" hangingPunct="1">
              <a:defRPr/>
            </a:pPr>
            <a:r>
              <a:rPr lang="en-CA" sz="2400" dirty="0"/>
              <a:t>Question &amp; Answer</a:t>
            </a:r>
          </a:p>
          <a:p>
            <a:pPr marL="0" indent="0" eaLnBrk="1" fontAlgn="auto" hangingPunct="1">
              <a:buFont typeface="Arial" panose="020B0604020202020204" pitchFamily="34" charset="0"/>
              <a:buNone/>
              <a:defRPr/>
            </a:pP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1">
            <a:extLst>
              <a:ext uri="{FF2B5EF4-FFF2-40B4-BE49-F238E27FC236}">
                <a16:creationId xmlns:a16="http://schemas.microsoft.com/office/drawing/2014/main" id="{5BC8FB84-E0F0-4EC1-A1D7-9984D86003D1}"/>
              </a:ext>
            </a:extLst>
          </p:cNvPr>
          <p:cNvSpPr>
            <a:spLocks noGrp="1"/>
          </p:cNvSpPr>
          <p:nvPr>
            <p:ph type="title"/>
          </p:nvPr>
        </p:nvSpPr>
        <p:spPr>
          <a:xfrm>
            <a:off x="457200" y="274638"/>
            <a:ext cx="8229600" cy="1173162"/>
          </a:xfrm>
        </p:spPr>
        <p:txBody>
          <a:bodyPr/>
          <a:lstStyle/>
          <a:p>
            <a:pPr eaLnBrk="1" fontAlgn="auto" hangingPunct="1">
              <a:spcAft>
                <a:spcPts val="0"/>
              </a:spcAft>
              <a:defRPr/>
            </a:pPr>
            <a:r>
              <a:rPr lang="en-US" altLang="en-US" sz="4000"/>
              <a:t> Tasks Prior to Arrival</a:t>
            </a:r>
            <a:endParaRPr lang="en-CA" altLang="en-US" sz="4000"/>
          </a:p>
        </p:txBody>
      </p:sp>
      <p:sp>
        <p:nvSpPr>
          <p:cNvPr id="46083" name="Text Placeholder 4">
            <a:extLst>
              <a:ext uri="{FF2B5EF4-FFF2-40B4-BE49-F238E27FC236}">
                <a16:creationId xmlns:a16="http://schemas.microsoft.com/office/drawing/2014/main" id="{0105E433-1E15-4DC0-936E-8CAC1CC26933}"/>
              </a:ext>
            </a:extLst>
          </p:cNvPr>
          <p:cNvSpPr>
            <a:spLocks noGrp="1"/>
          </p:cNvSpPr>
          <p:nvPr>
            <p:ph idx="1"/>
          </p:nvPr>
        </p:nvSpPr>
        <p:spPr>
          <a:xfrm>
            <a:off x="457200" y="2057400"/>
            <a:ext cx="8153400" cy="4525963"/>
          </a:xfrm>
        </p:spPr>
        <p:txBody>
          <a:bodyPr/>
          <a:lstStyle/>
          <a:p>
            <a:pPr eaLnBrk="1" hangingPunct="1"/>
            <a:r>
              <a:rPr lang="en-US" altLang="en-US" sz="2500"/>
              <a:t>E-mail student to build relationship and maintain presence</a:t>
            </a:r>
          </a:p>
          <a:p>
            <a:pPr eaLnBrk="1" hangingPunct="1"/>
            <a:r>
              <a:rPr lang="en-US" altLang="en-US" sz="2500"/>
              <a:t>Invite to relevant events and meetings (e.g. create an orientation schedule)</a:t>
            </a:r>
          </a:p>
          <a:p>
            <a:pPr eaLnBrk="1" hangingPunct="1"/>
            <a:r>
              <a:rPr lang="en-US" altLang="en-US" sz="2500"/>
              <a:t>Prepare relevant reading materials, including examples of agency recordings, documentation, journal articles</a:t>
            </a:r>
          </a:p>
          <a:p>
            <a:pPr eaLnBrk="1" hangingPunct="1"/>
            <a:r>
              <a:rPr lang="en-US" altLang="en-US" sz="2500"/>
              <a:t>Review potential learning activities  </a:t>
            </a:r>
          </a:p>
          <a:p>
            <a:pPr eaLnBrk="1" hangingPunct="1"/>
            <a:r>
              <a:rPr lang="en-US" altLang="en-US" sz="2500"/>
              <a:t>Notify colleagues with an announcement</a:t>
            </a:r>
          </a:p>
          <a:p>
            <a:pPr eaLnBrk="1" hangingPunct="1"/>
            <a:r>
              <a:rPr lang="en-US" altLang="en-US" sz="2500"/>
              <a:t>How can you educate the organization about the student’s role?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A277EE-0CE7-4B61-9899-2E86A554DA54}"/>
              </a:ext>
            </a:extLst>
          </p:cNvPr>
          <p:cNvSpPr/>
          <p:nvPr/>
        </p:nvSpPr>
        <p:spPr>
          <a:xfrm>
            <a:off x="609600" y="2514600"/>
            <a:ext cx="8023225" cy="1754188"/>
          </a:xfrm>
          <a:prstGeom prst="rect">
            <a:avLst/>
          </a:prstGeom>
          <a:noFill/>
        </p:spPr>
        <p:txBody>
          <a:bodyPr wrap="none">
            <a:spAutoFit/>
          </a:bodyPr>
          <a:lstStyle/>
          <a:p>
            <a:pPr algn="ctr" eaLnBrk="1" fontAlgn="auto" hangingPunct="1">
              <a:spcBef>
                <a:spcPts val="0"/>
              </a:spcBef>
              <a:spcAft>
                <a:spcPts val="0"/>
              </a:spcAft>
              <a:defRPr/>
            </a:pPr>
            <a:r>
              <a:rPr lang="en-US" sz="5400" dirty="0">
                <a:ln w="0"/>
                <a:solidFill>
                  <a:schemeClr val="accent1"/>
                </a:solidFill>
                <a:effectLst>
                  <a:outerShdw blurRad="38100" dist="25400" dir="5400000" algn="ctr" rotWithShape="0">
                    <a:srgbClr val="6E747A">
                      <a:alpha val="43000"/>
                    </a:srgbClr>
                  </a:outerShdw>
                </a:effectLst>
                <a:latin typeface="+mn-lt"/>
              </a:rPr>
              <a:t>What might you discuss at </a:t>
            </a:r>
          </a:p>
          <a:p>
            <a:pPr algn="ctr" eaLnBrk="1" fontAlgn="auto" hangingPunct="1">
              <a:spcBef>
                <a:spcPts val="0"/>
              </a:spcBef>
              <a:spcAft>
                <a:spcPts val="0"/>
              </a:spcAft>
              <a:defRPr/>
            </a:pPr>
            <a:r>
              <a:rPr lang="en-US" sz="5400" dirty="0">
                <a:ln w="0"/>
                <a:solidFill>
                  <a:schemeClr val="accent1"/>
                </a:solidFill>
                <a:effectLst>
                  <a:outerShdw blurRad="38100" dist="25400" dir="5400000" algn="ctr" rotWithShape="0">
                    <a:srgbClr val="6E747A">
                      <a:alpha val="43000"/>
                    </a:srgbClr>
                  </a:outerShdw>
                </a:effectLst>
                <a:latin typeface="+mn-lt"/>
              </a:rPr>
              <a:t>your first meeting together?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1">
            <a:extLst>
              <a:ext uri="{FF2B5EF4-FFF2-40B4-BE49-F238E27FC236}">
                <a16:creationId xmlns:a16="http://schemas.microsoft.com/office/drawing/2014/main" id="{E54A04F8-2E1D-4BEE-BFEC-62DB707873BA}"/>
              </a:ext>
            </a:extLst>
          </p:cNvPr>
          <p:cNvSpPr>
            <a:spLocks noGrp="1"/>
          </p:cNvSpPr>
          <p:nvPr>
            <p:ph type="title"/>
          </p:nvPr>
        </p:nvSpPr>
        <p:spPr>
          <a:xfrm>
            <a:off x="457200" y="274638"/>
            <a:ext cx="8229600" cy="1173162"/>
          </a:xfrm>
        </p:spPr>
        <p:txBody>
          <a:bodyPr/>
          <a:lstStyle/>
          <a:p>
            <a:pPr eaLnBrk="1" fontAlgn="auto" hangingPunct="1">
              <a:spcAft>
                <a:spcPts val="0"/>
              </a:spcAft>
              <a:defRPr/>
            </a:pPr>
            <a:r>
              <a:rPr lang="en-US" altLang="en-US" sz="4000"/>
              <a:t>Consider for First Day</a:t>
            </a:r>
            <a:endParaRPr lang="en-CA" altLang="en-US" sz="4000"/>
          </a:p>
        </p:txBody>
      </p:sp>
      <p:sp>
        <p:nvSpPr>
          <p:cNvPr id="5" name="Text Placeholder 4">
            <a:extLst>
              <a:ext uri="{FF2B5EF4-FFF2-40B4-BE49-F238E27FC236}">
                <a16:creationId xmlns:a16="http://schemas.microsoft.com/office/drawing/2014/main" id="{FEAE60B9-3E85-4741-A072-15773CF1C9A8}"/>
              </a:ext>
            </a:extLst>
          </p:cNvPr>
          <p:cNvSpPr>
            <a:spLocks noGrp="1"/>
          </p:cNvSpPr>
          <p:nvPr>
            <p:ph idx="1"/>
          </p:nvPr>
        </p:nvSpPr>
        <p:spPr>
          <a:xfrm>
            <a:off x="450850" y="1905000"/>
            <a:ext cx="8153400" cy="4525963"/>
          </a:xfrm>
        </p:spPr>
        <p:txBody>
          <a:bodyPr rtlCol="0">
            <a:normAutofit/>
          </a:bodyPr>
          <a:lstStyle/>
          <a:p>
            <a:pPr marL="0" indent="0" eaLnBrk="1" fontAlgn="auto" hangingPunct="1">
              <a:buFont typeface="Arial" panose="020B0604020202020204" pitchFamily="34" charset="0"/>
              <a:buNone/>
              <a:defRPr/>
            </a:pPr>
            <a:r>
              <a:rPr lang="en-US" sz="2500" dirty="0"/>
              <a:t>Orient to physical setting, including: </a:t>
            </a:r>
          </a:p>
          <a:p>
            <a:pPr marL="305435" indent="-305435" eaLnBrk="1" fontAlgn="auto" hangingPunct="1">
              <a:defRPr/>
            </a:pPr>
            <a:r>
              <a:rPr lang="en-US" sz="2500" dirty="0"/>
              <a:t>Warm welcome!  Introduce to the larger team.</a:t>
            </a:r>
          </a:p>
          <a:p>
            <a:pPr marL="305435" indent="-305435" eaLnBrk="1" fontAlgn="auto" hangingPunct="1">
              <a:defRPr/>
            </a:pPr>
            <a:r>
              <a:rPr lang="en-US" sz="2500" dirty="0"/>
              <a:t>Universal policies, especially around privacy &amp; confidentiality </a:t>
            </a:r>
          </a:p>
          <a:p>
            <a:pPr marL="305435" indent="-305435" eaLnBrk="1" fontAlgn="auto" hangingPunct="1">
              <a:defRPr/>
            </a:pPr>
            <a:r>
              <a:rPr lang="en-US" sz="2500" dirty="0"/>
              <a:t>Emergency procedures and safety measure</a:t>
            </a:r>
          </a:p>
          <a:p>
            <a:pPr marL="305435" indent="-305435" eaLnBrk="1" fontAlgn="auto" hangingPunct="1">
              <a:defRPr/>
            </a:pPr>
            <a:r>
              <a:rPr lang="en-US" sz="2500" dirty="0"/>
              <a:t>Office resources and training (plan ahead if set-up needed)</a:t>
            </a:r>
          </a:p>
          <a:p>
            <a:pPr marL="629920" lvl="1" indent="-305435" eaLnBrk="1" fontAlgn="auto" hangingPunct="1">
              <a:defRPr/>
            </a:pPr>
            <a:r>
              <a:rPr lang="en-US" sz="2100" dirty="0"/>
              <a:t>space, email address, telephone system; access to computer / IT training; photocopying; keys </a:t>
            </a:r>
          </a:p>
          <a:p>
            <a:pPr marL="305435" indent="-305435" eaLnBrk="1" fontAlgn="auto" hangingPunct="1">
              <a:defRPr/>
            </a:pPr>
            <a:r>
              <a:rPr lang="en-US" sz="2500" dirty="0"/>
              <a:t>Some settings have formal orientation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741FC-9B72-4998-8123-22A52D5493CB}"/>
              </a:ext>
            </a:extLst>
          </p:cNvPr>
          <p:cNvSpPr>
            <a:spLocks noGrp="1"/>
          </p:cNvSpPr>
          <p:nvPr>
            <p:ph type="title"/>
          </p:nvPr>
        </p:nvSpPr>
        <p:spPr/>
        <p:txBody>
          <a:bodyPr/>
          <a:lstStyle/>
          <a:p>
            <a:pPr eaLnBrk="1" fontAlgn="auto" hangingPunct="1">
              <a:spcAft>
                <a:spcPts val="0"/>
              </a:spcAft>
              <a:defRPr/>
            </a:pPr>
            <a:r>
              <a:rPr lang="en-CA" dirty="0"/>
              <a:t>First meeting</a:t>
            </a:r>
          </a:p>
        </p:txBody>
      </p:sp>
      <p:sp>
        <p:nvSpPr>
          <p:cNvPr id="51203" name="Content Placeholder 2">
            <a:extLst>
              <a:ext uri="{FF2B5EF4-FFF2-40B4-BE49-F238E27FC236}">
                <a16:creationId xmlns:a16="http://schemas.microsoft.com/office/drawing/2014/main" id="{25C35BE8-E8E8-4137-BA62-EBBF05F7037F}"/>
              </a:ext>
            </a:extLst>
          </p:cNvPr>
          <p:cNvSpPr>
            <a:spLocks noGrp="1"/>
          </p:cNvSpPr>
          <p:nvPr>
            <p:ph idx="1"/>
          </p:nvPr>
        </p:nvSpPr>
        <p:spPr>
          <a:xfrm>
            <a:off x="581025" y="2133600"/>
            <a:ext cx="7989888" cy="4325938"/>
          </a:xfrm>
        </p:spPr>
        <p:txBody>
          <a:bodyPr/>
          <a:lstStyle/>
          <a:p>
            <a:pPr eaLnBrk="1" hangingPunct="1"/>
            <a:r>
              <a:rPr lang="en-CA" altLang="en-US" sz="2800" dirty="0"/>
              <a:t>Introduce yourself and get to know your student: </a:t>
            </a:r>
            <a:endParaRPr lang="en-CA" altLang="en-US" sz="2800"/>
          </a:p>
          <a:p>
            <a:pPr lvl="1" eaLnBrk="1" hangingPunct="1"/>
            <a:r>
              <a:rPr lang="en-CA" altLang="en-US" sz="2600" dirty="0"/>
              <a:t>What are you most curious about?</a:t>
            </a:r>
          </a:p>
          <a:p>
            <a:pPr lvl="1" eaLnBrk="1" hangingPunct="1"/>
            <a:r>
              <a:rPr lang="en-CA" altLang="en-US" sz="2600" dirty="0"/>
              <a:t>What can I do to support your success?</a:t>
            </a:r>
          </a:p>
          <a:p>
            <a:pPr eaLnBrk="1" hangingPunct="1"/>
            <a:r>
              <a:rPr lang="en-CA" altLang="en-US" sz="2800" dirty="0"/>
              <a:t>Answer student questions about practicum, logistics, space, etc. </a:t>
            </a:r>
          </a:p>
          <a:p>
            <a:pPr eaLnBrk="1" hangingPunct="1"/>
            <a:r>
              <a:rPr lang="en-CA" altLang="en-US" sz="2800" dirty="0"/>
              <a:t>Help manage expectations re: your communication style, availability, in-office/remote work presence, etc.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1">
            <a:extLst>
              <a:ext uri="{FF2B5EF4-FFF2-40B4-BE49-F238E27FC236}">
                <a16:creationId xmlns:a16="http://schemas.microsoft.com/office/drawing/2014/main" id="{C40802ED-E4EB-46C9-8F48-1CC83250C06F}"/>
              </a:ext>
            </a:extLst>
          </p:cNvPr>
          <p:cNvSpPr>
            <a:spLocks noGrp="1"/>
          </p:cNvSpPr>
          <p:nvPr>
            <p:ph type="title"/>
          </p:nvPr>
        </p:nvSpPr>
        <p:spPr>
          <a:xfrm>
            <a:off x="457200" y="1066800"/>
            <a:ext cx="8229600" cy="792163"/>
          </a:xfrm>
        </p:spPr>
        <p:txBody>
          <a:bodyPr>
            <a:normAutofit fontScale="90000"/>
          </a:bodyPr>
          <a:lstStyle/>
          <a:p>
            <a:pPr eaLnBrk="1" fontAlgn="auto" hangingPunct="1">
              <a:spcAft>
                <a:spcPts val="0"/>
              </a:spcAft>
              <a:defRPr/>
            </a:pPr>
            <a:r>
              <a:rPr lang="en-US" altLang="en-US" sz="3200" dirty="0"/>
              <a:t>how will learning be demonstrated in a written method?</a:t>
            </a:r>
            <a:endParaRPr lang="en-CA" altLang="en-US" sz="3200" dirty="0"/>
          </a:p>
        </p:txBody>
      </p:sp>
      <p:sp>
        <p:nvSpPr>
          <p:cNvPr id="5" name="Text Placeholder 4">
            <a:extLst>
              <a:ext uri="{FF2B5EF4-FFF2-40B4-BE49-F238E27FC236}">
                <a16:creationId xmlns:a16="http://schemas.microsoft.com/office/drawing/2014/main" id="{E222DC5D-F9AC-4BCC-950F-976A99AC4647}"/>
              </a:ext>
            </a:extLst>
          </p:cNvPr>
          <p:cNvSpPr>
            <a:spLocks noGrp="1"/>
          </p:cNvSpPr>
          <p:nvPr>
            <p:ph idx="1"/>
          </p:nvPr>
        </p:nvSpPr>
        <p:spPr>
          <a:xfrm>
            <a:off x="457200" y="2057400"/>
            <a:ext cx="8153400" cy="4525963"/>
          </a:xfrm>
        </p:spPr>
        <p:txBody>
          <a:bodyPr rtlCol="0">
            <a:normAutofit fontScale="85000" lnSpcReduction="10000"/>
          </a:bodyPr>
          <a:lstStyle/>
          <a:p>
            <a:pPr marL="305435" indent="-305435" eaLnBrk="1" fontAlgn="auto" hangingPunct="1">
              <a:defRPr/>
            </a:pPr>
            <a:endParaRPr lang="en-US" sz="2400" dirty="0"/>
          </a:p>
          <a:p>
            <a:pPr marL="305435" indent="-305435" eaLnBrk="1" fontAlgn="auto" hangingPunct="1">
              <a:defRPr/>
            </a:pPr>
            <a:r>
              <a:rPr lang="en-US" sz="2400" dirty="0"/>
              <a:t>Access agency “experts’” for written resources &amp; role model observations</a:t>
            </a:r>
          </a:p>
          <a:p>
            <a:pPr marL="305435" indent="-305435" eaLnBrk="1" fontAlgn="auto" hangingPunct="1">
              <a:defRPr/>
            </a:pPr>
            <a:r>
              <a:rPr lang="en-US" sz="2400" dirty="0"/>
              <a:t>Challenge student to link theory to practice (Bogo’s ITP LOOP).  (Refer to research to instill a life-long professional </a:t>
            </a:r>
            <a:r>
              <a:rPr lang="en-US" sz="2400" dirty="0" err="1"/>
              <a:t>behaviour</a:t>
            </a:r>
            <a:r>
              <a:rPr lang="en-US" sz="2400" dirty="0"/>
              <a:t>) </a:t>
            </a:r>
          </a:p>
          <a:p>
            <a:pPr marL="305435" indent="-305435">
              <a:defRPr/>
            </a:pPr>
            <a:r>
              <a:rPr lang="en-US" sz="2400" dirty="0"/>
              <a:t>Complete Process Recordings &amp; Reflection logs (again, self-reflection / use of self is a social work competency.)   </a:t>
            </a:r>
            <a:r>
              <a:rPr lang="en-CA" altLang="en-US" sz="2400" dirty="0"/>
              <a:t> </a:t>
            </a:r>
            <a:endParaRPr lang="en-CA" dirty="0"/>
          </a:p>
          <a:p>
            <a:pPr lvl="2" eaLnBrk="1" hangingPunct="1"/>
            <a:r>
              <a:rPr lang="en-CA" altLang="en-US" sz="2200" dirty="0"/>
              <a:t>Discuss content, frequency, when to be submitted, &amp; returned</a:t>
            </a:r>
          </a:p>
          <a:p>
            <a:pPr eaLnBrk="1" hangingPunct="1"/>
            <a:r>
              <a:rPr lang="en-CA" altLang="en-US" sz="2400" dirty="0">
                <a:sym typeface="Wingdings" panose="05000000000000000000" pitchFamily="2" charset="2"/>
              </a:rPr>
              <a:t>Written analysis of an audio or video portion of a meeting /interview. </a:t>
            </a:r>
          </a:p>
          <a:p>
            <a:pPr eaLnBrk="1" hangingPunct="1">
              <a:lnSpc>
                <a:spcPct val="90000"/>
              </a:lnSpc>
              <a:buFontTx/>
              <a:buNone/>
            </a:pPr>
            <a:r>
              <a:rPr lang="en-CA" altLang="en-US" sz="2400" dirty="0">
                <a:sym typeface="Wingdings" panose="05000000000000000000" pitchFamily="2" charset="2"/>
                <a:hlinkClick r:id="rId3"/>
              </a:rPr>
              <a:t>http://www.socialwork.utoronto.ca/practicum/manual/av.htm#tape</a:t>
            </a:r>
            <a:r>
              <a:rPr lang="en-CA" altLang="en-US" sz="2400" dirty="0">
                <a:sym typeface="Wingdings" panose="05000000000000000000" pitchFamily="2" charset="2"/>
              </a:rPr>
              <a:t> </a:t>
            </a:r>
          </a:p>
          <a:p>
            <a:pPr eaLnBrk="1" hangingPunct="1"/>
            <a:r>
              <a:rPr lang="en-CA" altLang="en-US" sz="2400" dirty="0">
                <a:sym typeface="Wingdings" panose="05000000000000000000" pitchFamily="2" charset="2"/>
              </a:rPr>
              <a:t>Assign responsibility for autonomously planning part of the supervision agenda and notes </a:t>
            </a:r>
          </a:p>
          <a:p>
            <a:pPr lvl="1" eaLnBrk="1" hangingPunct="1"/>
            <a:endParaRPr lang="en-CA" altLang="en-US" sz="2400" dirty="0"/>
          </a:p>
          <a:p>
            <a:pPr marL="305435" indent="-305435" eaLnBrk="1" fontAlgn="auto" hangingPunct="1">
              <a:defRPr/>
            </a:pP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itle 1">
            <a:extLst>
              <a:ext uri="{FF2B5EF4-FFF2-40B4-BE49-F238E27FC236}">
                <a16:creationId xmlns:a16="http://schemas.microsoft.com/office/drawing/2014/main" id="{CB577473-E8C5-4DE0-BA99-E41521FE571B}"/>
              </a:ext>
            </a:extLst>
          </p:cNvPr>
          <p:cNvSpPr>
            <a:spLocks noGrp="1"/>
          </p:cNvSpPr>
          <p:nvPr>
            <p:ph type="title"/>
          </p:nvPr>
        </p:nvSpPr>
        <p:spPr>
          <a:xfrm>
            <a:off x="457200" y="274638"/>
            <a:ext cx="8229600" cy="1173162"/>
          </a:xfrm>
        </p:spPr>
        <p:txBody>
          <a:bodyPr/>
          <a:lstStyle/>
          <a:p>
            <a:pPr eaLnBrk="1" fontAlgn="auto" hangingPunct="1">
              <a:spcAft>
                <a:spcPts val="0"/>
              </a:spcAft>
              <a:defRPr/>
            </a:pPr>
            <a:r>
              <a:rPr lang="en-US" altLang="en-US" dirty="0"/>
              <a:t>Potential Beginning Tasks </a:t>
            </a:r>
            <a:endParaRPr lang="en-CA" altLang="en-US" dirty="0"/>
          </a:p>
        </p:txBody>
      </p:sp>
      <p:sp>
        <p:nvSpPr>
          <p:cNvPr id="57347" name="Text Placeholder 4">
            <a:extLst>
              <a:ext uri="{FF2B5EF4-FFF2-40B4-BE49-F238E27FC236}">
                <a16:creationId xmlns:a16="http://schemas.microsoft.com/office/drawing/2014/main" id="{C8F83020-838F-4622-8483-E792FB9DACC7}"/>
              </a:ext>
            </a:extLst>
          </p:cNvPr>
          <p:cNvSpPr>
            <a:spLocks noGrp="1"/>
          </p:cNvSpPr>
          <p:nvPr>
            <p:ph idx="1"/>
          </p:nvPr>
        </p:nvSpPr>
        <p:spPr>
          <a:xfrm>
            <a:off x="457200" y="1600200"/>
            <a:ext cx="8153400" cy="4525963"/>
          </a:xfrm>
        </p:spPr>
        <p:txBody>
          <a:bodyPr/>
          <a:lstStyle/>
          <a:p>
            <a:pPr eaLnBrk="1" hangingPunct="1"/>
            <a:r>
              <a:rPr lang="en-US" altLang="en-US" sz="2800"/>
              <a:t>Have student observe you or a team meeting </a:t>
            </a:r>
          </a:p>
          <a:p>
            <a:pPr lvl="1" eaLnBrk="1" hangingPunct="1"/>
            <a:r>
              <a:rPr lang="en-US" altLang="en-US" sz="2400"/>
              <a:t>Provide structure before the event ( eg. discuss themes or topics for observation) </a:t>
            </a:r>
          </a:p>
          <a:p>
            <a:pPr lvl="1" eaLnBrk="1" hangingPunct="1"/>
            <a:r>
              <a:rPr lang="en-US" altLang="en-US" sz="2400"/>
              <a:t>Encourage students to make theory-practice linkages (eg discourage just describing events/persons; instead talk about communication patterns, participant roles, organizational ethos, ethical dilemmas etc)</a:t>
            </a:r>
          </a:p>
          <a:p>
            <a:pPr lvl="1" eaLnBrk="1" hangingPunct="1"/>
            <a:r>
              <a:rPr lang="en-US" altLang="en-US" sz="2400"/>
              <a:t>Debrief with your student afterwards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a:extLst>
              <a:ext uri="{FF2B5EF4-FFF2-40B4-BE49-F238E27FC236}">
                <a16:creationId xmlns:a16="http://schemas.microsoft.com/office/drawing/2014/main" id="{69B5E59D-5EF2-4BB6-AD4E-BD3148217506}"/>
              </a:ext>
            </a:extLst>
          </p:cNvPr>
          <p:cNvSpPr>
            <a:spLocks noGrp="1"/>
          </p:cNvSpPr>
          <p:nvPr>
            <p:ph type="title"/>
          </p:nvPr>
        </p:nvSpPr>
        <p:spPr>
          <a:xfrm>
            <a:off x="461963" y="533400"/>
            <a:ext cx="8229600" cy="1096963"/>
          </a:xfrm>
        </p:spPr>
        <p:txBody>
          <a:bodyPr>
            <a:normAutofit fontScale="90000"/>
          </a:bodyPr>
          <a:lstStyle/>
          <a:p>
            <a:pPr eaLnBrk="1" fontAlgn="auto" hangingPunct="1">
              <a:spcAft>
                <a:spcPts val="0"/>
              </a:spcAft>
              <a:defRPr/>
            </a:pPr>
            <a:r>
              <a:rPr lang="en-US" altLang="en-US" sz="4000" dirty="0"/>
              <a:t>Questions and Open Discussion</a:t>
            </a:r>
            <a:endParaRPr lang="en-CA" altLang="en-US" sz="4000" dirty="0"/>
          </a:p>
        </p:txBody>
      </p:sp>
      <p:pic>
        <p:nvPicPr>
          <p:cNvPr id="63491" name="Content Placeholder 3">
            <a:extLst>
              <a:ext uri="{FF2B5EF4-FFF2-40B4-BE49-F238E27FC236}">
                <a16:creationId xmlns:a16="http://schemas.microsoft.com/office/drawing/2014/main" id="{FCE8DBFF-9246-4FF5-BB4A-79191C89F96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98575" y="2311400"/>
            <a:ext cx="6554788" cy="3463925"/>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B8D42-CBCE-4B7A-A053-8A0E27527C81}"/>
              </a:ext>
            </a:extLst>
          </p:cNvPr>
          <p:cNvSpPr>
            <a:spLocks noGrp="1"/>
          </p:cNvSpPr>
          <p:nvPr>
            <p:ph type="title"/>
          </p:nvPr>
        </p:nvSpPr>
        <p:spPr/>
        <p:txBody>
          <a:bodyPr/>
          <a:lstStyle/>
          <a:p>
            <a:pPr algn="ctr"/>
            <a:r>
              <a:rPr lang="en-US" dirty="0"/>
              <a:t>Thank You</a:t>
            </a:r>
            <a:endParaRPr lang="en-US"/>
          </a:p>
        </p:txBody>
      </p:sp>
      <p:sp>
        <p:nvSpPr>
          <p:cNvPr id="3" name="Content Placeholder 2">
            <a:extLst>
              <a:ext uri="{FF2B5EF4-FFF2-40B4-BE49-F238E27FC236}">
                <a16:creationId xmlns:a16="http://schemas.microsoft.com/office/drawing/2014/main" id="{C86C7EA7-DC49-4562-A151-4F68F26C831D}"/>
              </a:ext>
            </a:extLst>
          </p:cNvPr>
          <p:cNvSpPr>
            <a:spLocks noGrp="1"/>
          </p:cNvSpPr>
          <p:nvPr>
            <p:ph idx="1"/>
          </p:nvPr>
        </p:nvSpPr>
        <p:spPr/>
        <p:txBody>
          <a:bodyPr/>
          <a:lstStyle/>
          <a:p>
            <a:pPr marL="0" indent="0">
              <a:buNone/>
            </a:pPr>
            <a:r>
              <a:rPr lang="en-US" dirty="0">
                <a:ea typeface="+mn-lt"/>
                <a:cs typeface="+mn-lt"/>
              </a:rPr>
              <a:t>    </a:t>
            </a:r>
            <a:r>
              <a:rPr lang="en-US" sz="2800" dirty="0">
                <a:ea typeface="+mn-lt"/>
                <a:cs typeface="+mn-lt"/>
              </a:rPr>
              <a:t> Meh-Jabeen Lenzo</a:t>
            </a:r>
          </a:p>
          <a:p>
            <a:pPr marL="0" indent="0">
              <a:buNone/>
            </a:pPr>
            <a:r>
              <a:rPr lang="en-US" sz="2800" dirty="0">
                <a:ea typeface="+mn-lt"/>
                <a:cs typeface="+mn-lt"/>
                <a:hlinkClick r:id="rId2"/>
              </a:rPr>
              <a:t>mehjabeen.lenzo@gmail.com</a:t>
            </a:r>
            <a:endParaRPr lang="en-US" sz="2800" dirty="0">
              <a:ea typeface="+mn-lt"/>
              <a:cs typeface="+mn-lt"/>
            </a:endParaRPr>
          </a:p>
          <a:p>
            <a:pPr marL="0" indent="0">
              <a:buNone/>
            </a:pPr>
            <a:r>
              <a:rPr lang="en-US" sz="2800" dirty="0">
                <a:hlinkClick r:id="rId3"/>
              </a:rPr>
              <a:t>Mehjabeen.lenzo@utoronto.ca</a:t>
            </a:r>
            <a:r>
              <a:rPr lang="en-US" sz="2800" dirty="0"/>
              <a:t> </a:t>
            </a:r>
          </a:p>
          <a:p>
            <a:endParaRPr lang="en-US" sz="2800" dirty="0"/>
          </a:p>
          <a:p>
            <a:pPr marL="0" indent="0">
              <a:buNone/>
            </a:pPr>
            <a:r>
              <a:rPr lang="en-US" sz="2800" dirty="0"/>
              <a:t>     Eileen McKee</a:t>
            </a:r>
          </a:p>
          <a:p>
            <a:pPr marL="0" indent="0">
              <a:buNone/>
            </a:pPr>
            <a:r>
              <a:rPr lang="en-US" sz="2800" dirty="0">
                <a:hlinkClick r:id="rId4"/>
              </a:rPr>
              <a:t>e.mckee@utoronto.ca</a:t>
            </a:r>
            <a:r>
              <a:rPr lang="en-US" sz="2800" dirty="0"/>
              <a:t> </a:t>
            </a:r>
          </a:p>
        </p:txBody>
      </p:sp>
    </p:spTree>
    <p:extLst>
      <p:ext uri="{BB962C8B-B14F-4D97-AF65-F5344CB8AC3E}">
        <p14:creationId xmlns:p14="http://schemas.microsoft.com/office/powerpoint/2010/main" val="43499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a:extLst>
              <a:ext uri="{FF2B5EF4-FFF2-40B4-BE49-F238E27FC236}">
                <a16:creationId xmlns:a16="http://schemas.microsoft.com/office/drawing/2014/main" id="{1F0AF20B-51AE-4658-BF8F-AAE606BD9AF8}"/>
              </a:ext>
            </a:extLst>
          </p:cNvPr>
          <p:cNvSpPr>
            <a:spLocks noGrp="1"/>
          </p:cNvSpPr>
          <p:nvPr>
            <p:ph type="title"/>
          </p:nvPr>
        </p:nvSpPr>
        <p:spPr/>
        <p:txBody>
          <a:bodyPr/>
          <a:lstStyle/>
          <a:p>
            <a:pPr eaLnBrk="1" fontAlgn="auto" hangingPunct="1">
              <a:spcAft>
                <a:spcPts val="0"/>
              </a:spcAft>
              <a:defRPr/>
            </a:pPr>
            <a:r>
              <a:rPr lang="en-US" altLang="en-US" dirty="0"/>
              <a:t>Resources for you and your student</a:t>
            </a:r>
            <a:endParaRPr lang="en-CA" altLang="en-US" dirty="0"/>
          </a:p>
        </p:txBody>
      </p:sp>
      <p:sp>
        <p:nvSpPr>
          <p:cNvPr id="2" name="Content Placeholder 1">
            <a:extLst>
              <a:ext uri="{FF2B5EF4-FFF2-40B4-BE49-F238E27FC236}">
                <a16:creationId xmlns:a16="http://schemas.microsoft.com/office/drawing/2014/main" id="{4519513B-F3FB-48B6-9F1D-CD37D517FC32}"/>
              </a:ext>
            </a:extLst>
          </p:cNvPr>
          <p:cNvSpPr>
            <a:spLocks noGrp="1"/>
          </p:cNvSpPr>
          <p:nvPr>
            <p:ph sz="half" idx="2"/>
          </p:nvPr>
        </p:nvSpPr>
        <p:spPr>
          <a:xfrm>
            <a:off x="581025" y="2227263"/>
            <a:ext cx="3900488" cy="3633787"/>
          </a:xfrm>
        </p:spPr>
        <p:txBody>
          <a:bodyPr rtlCol="0"/>
          <a:lstStyle/>
          <a:p>
            <a:pPr marL="0" indent="0" eaLnBrk="1" fontAlgn="auto" hangingPunct="1">
              <a:buFont typeface="Arial" panose="020B0604020202020204" pitchFamily="34" charset="0"/>
              <a:buNone/>
              <a:defRPr/>
            </a:pPr>
            <a:r>
              <a:rPr lang="en-US" b="1" dirty="0"/>
              <a:t>On line resources to view before practicum starts:</a:t>
            </a:r>
          </a:p>
          <a:p>
            <a:pPr marL="306000" indent="-306000" eaLnBrk="1" fontAlgn="auto" hangingPunct="1">
              <a:defRPr/>
            </a:pPr>
            <a:r>
              <a:rPr lang="en-US" dirty="0"/>
              <a:t>Bridge to Practicum: Competency Domains (13 min)</a:t>
            </a:r>
          </a:p>
          <a:p>
            <a:pPr marL="0" indent="0" eaLnBrk="1" fontAlgn="auto" hangingPunct="1">
              <a:buFont typeface="Arial" panose="020B0604020202020204" pitchFamily="34" charset="0"/>
              <a:buNone/>
              <a:defRPr/>
            </a:pPr>
            <a:r>
              <a:rPr lang="en-US" dirty="0">
                <a:hlinkClick r:id="rId3"/>
              </a:rPr>
              <a:t>https://play.library.utoronto.ca/download/jbRrmfNib7y5</a:t>
            </a:r>
            <a:r>
              <a:rPr lang="en-US" dirty="0"/>
              <a:t> </a:t>
            </a:r>
          </a:p>
          <a:p>
            <a:pPr marL="306000" indent="-306000" eaLnBrk="1" fontAlgn="auto" hangingPunct="1">
              <a:defRPr/>
            </a:pPr>
            <a:r>
              <a:rPr lang="en-US" dirty="0"/>
              <a:t>Resource Room: FI Simulations</a:t>
            </a:r>
          </a:p>
          <a:p>
            <a:pPr marL="0" indent="0" eaLnBrk="1" fontAlgn="auto" hangingPunct="1">
              <a:buFont typeface="Arial" panose="020B0604020202020204" pitchFamily="34" charset="0"/>
              <a:buNone/>
              <a:defRPr/>
            </a:pPr>
            <a:r>
              <a:rPr lang="en-US" dirty="0">
                <a:hlinkClick r:id="rId4"/>
              </a:rPr>
              <a:t>http://socialwork.utoronto.ca/practicum/resource-room</a:t>
            </a:r>
            <a:r>
              <a:rPr lang="en-US" dirty="0"/>
              <a:t> </a:t>
            </a:r>
          </a:p>
          <a:p>
            <a:pPr marL="306000" indent="-306000" eaLnBrk="1" fontAlgn="auto" hangingPunct="1">
              <a:defRPr/>
            </a:pPr>
            <a:endParaRPr lang="en-CA" dirty="0"/>
          </a:p>
        </p:txBody>
      </p:sp>
      <p:sp>
        <p:nvSpPr>
          <p:cNvPr id="4" name="Content Placeholder 3">
            <a:extLst>
              <a:ext uri="{FF2B5EF4-FFF2-40B4-BE49-F238E27FC236}">
                <a16:creationId xmlns:a16="http://schemas.microsoft.com/office/drawing/2014/main" id="{42943171-3890-431E-AE9D-A007E43708E2}"/>
              </a:ext>
            </a:extLst>
          </p:cNvPr>
          <p:cNvSpPr>
            <a:spLocks noGrp="1"/>
          </p:cNvSpPr>
          <p:nvPr>
            <p:ph sz="quarter" idx="4"/>
          </p:nvPr>
        </p:nvSpPr>
        <p:spPr>
          <a:xfrm>
            <a:off x="4664075" y="2227263"/>
            <a:ext cx="3906838" cy="3633787"/>
          </a:xfrm>
        </p:spPr>
        <p:txBody>
          <a:bodyPr rtlCol="0">
            <a:normAutofit fontScale="92500"/>
          </a:bodyPr>
          <a:lstStyle/>
          <a:p>
            <a:pPr marL="0" indent="0" eaLnBrk="1" fontAlgn="auto" hangingPunct="1">
              <a:buFont typeface="Arial" panose="020B0604020202020204" pitchFamily="34" charset="0"/>
              <a:buNone/>
              <a:defRPr/>
            </a:pPr>
            <a:r>
              <a:rPr lang="en-CA" altLang="en-US" b="1" dirty="0"/>
              <a:t>For Students:</a:t>
            </a:r>
          </a:p>
          <a:p>
            <a:pPr marL="0" indent="0" eaLnBrk="1" fontAlgn="auto" hangingPunct="1">
              <a:buFont typeface="Arial" panose="020B0604020202020204" pitchFamily="34" charset="0"/>
              <a:buNone/>
              <a:defRPr/>
            </a:pPr>
            <a:r>
              <a:rPr lang="en-US" altLang="en-US" dirty="0"/>
              <a:t>Good2Talk: 1-866-925-5454 (confidential for </a:t>
            </a:r>
            <a:r>
              <a:rPr lang="en-US" altLang="en-US" dirty="0">
                <a:solidFill>
                  <a:srgbClr val="FF0000"/>
                </a:solidFill>
              </a:rPr>
              <a:t>post-secondary students</a:t>
            </a:r>
            <a:r>
              <a:rPr lang="en-US" altLang="en-US" dirty="0"/>
              <a:t>)</a:t>
            </a:r>
          </a:p>
          <a:p>
            <a:pPr marL="0" indent="0" eaLnBrk="1" fontAlgn="auto" hangingPunct="1">
              <a:buFont typeface="Arial" panose="020B0604020202020204" pitchFamily="34" charset="0"/>
              <a:buNone/>
              <a:defRPr/>
            </a:pPr>
            <a:r>
              <a:rPr lang="en-US" altLang="en-US" dirty="0">
                <a:hlinkClick r:id="rId5"/>
              </a:rPr>
              <a:t>https://good2talk.ca/ontario/</a:t>
            </a:r>
            <a:endParaRPr lang="en-US" altLang="en-US" dirty="0"/>
          </a:p>
          <a:p>
            <a:pPr marL="0" indent="0" eaLnBrk="1" fontAlgn="auto" hangingPunct="1">
              <a:buFont typeface="Arial" panose="020B0604020202020204" pitchFamily="34" charset="0"/>
              <a:buNone/>
              <a:defRPr/>
            </a:pPr>
            <a:r>
              <a:rPr lang="en-US" altLang="en-US" dirty="0"/>
              <a:t>Text GOOD2TALKON to 686868</a:t>
            </a:r>
          </a:p>
          <a:p>
            <a:pPr marL="0" indent="0" eaLnBrk="1" fontAlgn="auto" hangingPunct="1">
              <a:buFont typeface="Arial" panose="020B0604020202020204" pitchFamily="34" charset="0"/>
              <a:buNone/>
              <a:defRPr/>
            </a:pPr>
            <a:r>
              <a:rPr lang="en-US" altLang="en-US" dirty="0"/>
              <a:t>Faculty Field Liaison: confidential enquiries</a:t>
            </a:r>
            <a:endParaRPr lang="en-CA" altLang="en-US" dirty="0"/>
          </a:p>
          <a:p>
            <a:pPr marL="0" indent="0" eaLnBrk="1" fontAlgn="auto" hangingPunct="1">
              <a:buFont typeface="Arial" panose="020B0604020202020204" pitchFamily="34" charset="0"/>
              <a:buNone/>
              <a:defRPr/>
            </a:pPr>
            <a:endParaRPr lang="en-CA" altLang="en-US" dirty="0"/>
          </a:p>
          <a:p>
            <a:pPr marL="0" indent="0" eaLnBrk="1" fontAlgn="auto" hangingPunct="1">
              <a:buFont typeface="Arial" panose="020B0604020202020204" pitchFamily="34" charset="0"/>
              <a:buNone/>
              <a:defRPr/>
            </a:pPr>
            <a:r>
              <a:rPr lang="en-CA" altLang="en-US" b="1" dirty="0"/>
              <a:t>For Field Instructors </a:t>
            </a:r>
            <a:r>
              <a:rPr lang="en-CA" altLang="en-US" dirty="0"/>
              <a:t>(FI):</a:t>
            </a:r>
          </a:p>
          <a:p>
            <a:pPr marL="0" indent="0" eaLnBrk="1" fontAlgn="auto" hangingPunct="1">
              <a:buFont typeface="Arial" panose="020B0604020202020204" pitchFamily="34" charset="0"/>
              <a:buNone/>
              <a:defRPr/>
            </a:pPr>
            <a:r>
              <a:rPr lang="en-CA" altLang="en-US" dirty="0"/>
              <a:t>Faculty Field Liaison: confidential enquiries</a:t>
            </a:r>
          </a:p>
          <a:p>
            <a:pPr marL="306000" indent="-306000" eaLnBrk="1" fontAlgn="auto" hangingPunct="1">
              <a:defRPr/>
            </a:pP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a:extLst>
              <a:ext uri="{FF2B5EF4-FFF2-40B4-BE49-F238E27FC236}">
                <a16:creationId xmlns:a16="http://schemas.microsoft.com/office/drawing/2014/main" id="{F850E890-A418-4A21-AB2C-4B879774F07D}"/>
              </a:ext>
            </a:extLst>
          </p:cNvPr>
          <p:cNvSpPr>
            <a:spLocks noGrp="1"/>
          </p:cNvSpPr>
          <p:nvPr>
            <p:ph type="title"/>
          </p:nvPr>
        </p:nvSpPr>
        <p:spPr>
          <a:xfrm>
            <a:off x="457200" y="990600"/>
            <a:ext cx="8229600" cy="762000"/>
          </a:xfrm>
        </p:spPr>
        <p:txBody>
          <a:bodyPr/>
          <a:lstStyle/>
          <a:p>
            <a:pPr eaLnBrk="1" fontAlgn="auto" hangingPunct="1">
              <a:spcAft>
                <a:spcPts val="0"/>
              </a:spcAft>
              <a:defRPr/>
            </a:pPr>
            <a:r>
              <a:rPr lang="en-US" altLang="en-US" sz="3200" dirty="0"/>
              <a:t>Practicum timeline</a:t>
            </a:r>
            <a:endParaRPr lang="en-CA" altLang="en-US" sz="3200" dirty="0"/>
          </a:p>
        </p:txBody>
      </p:sp>
      <p:sp>
        <p:nvSpPr>
          <p:cNvPr id="6" name="Content Placeholder 5">
            <a:extLst>
              <a:ext uri="{FF2B5EF4-FFF2-40B4-BE49-F238E27FC236}">
                <a16:creationId xmlns:a16="http://schemas.microsoft.com/office/drawing/2014/main" id="{113105A1-4FE0-4CE2-AD55-9F30DE8A62D6}"/>
              </a:ext>
            </a:extLst>
          </p:cNvPr>
          <p:cNvSpPr>
            <a:spLocks noGrp="1"/>
          </p:cNvSpPr>
          <p:nvPr>
            <p:ph sz="half" idx="2"/>
          </p:nvPr>
        </p:nvSpPr>
        <p:spPr>
          <a:xfrm>
            <a:off x="457200" y="2743200"/>
            <a:ext cx="8229600" cy="4302125"/>
          </a:xfrm>
        </p:spPr>
        <p:txBody>
          <a:bodyPr rtlCol="0"/>
          <a:lstStyle/>
          <a:p>
            <a:pPr marL="306000" indent="-306000" eaLnBrk="1" fontAlgn="auto" hangingPunct="1">
              <a:defRPr/>
            </a:pPr>
            <a:r>
              <a:rPr lang="en-US" dirty="0"/>
              <a:t>Classes Mondays &amp; Tuesdays </a:t>
            </a:r>
          </a:p>
          <a:p>
            <a:pPr marL="306000" indent="-306000" eaLnBrk="1" fontAlgn="auto" hangingPunct="1">
              <a:defRPr/>
            </a:pPr>
            <a:r>
              <a:rPr lang="en-US" dirty="0"/>
              <a:t>Practicum Jan 5 – April 1, Wednesday – Friday (21 </a:t>
            </a:r>
            <a:r>
              <a:rPr lang="en-US" dirty="0" err="1"/>
              <a:t>hrs</a:t>
            </a:r>
            <a:r>
              <a:rPr lang="en-US" dirty="0"/>
              <a:t> /</a:t>
            </a:r>
            <a:r>
              <a:rPr lang="en-US" dirty="0" err="1"/>
              <a:t>wk</a:t>
            </a:r>
            <a:r>
              <a:rPr lang="en-US" dirty="0"/>
              <a:t>) until classes finish </a:t>
            </a:r>
          </a:p>
          <a:p>
            <a:pPr marL="306000" indent="-306000" eaLnBrk="1" fontAlgn="auto" hangingPunct="1">
              <a:defRPr/>
            </a:pPr>
            <a:r>
              <a:rPr lang="en-US" dirty="0"/>
              <a:t>Feb 21 = Reading week = no practicum</a:t>
            </a:r>
          </a:p>
          <a:p>
            <a:pPr marL="306000" indent="-306000" eaLnBrk="1" fontAlgn="auto" hangingPunct="1">
              <a:defRPr/>
            </a:pPr>
            <a:r>
              <a:rPr lang="en-US" dirty="0"/>
              <a:t>April 5 </a:t>
            </a:r>
            <a:r>
              <a:rPr lang="en-US" b="1" dirty="0"/>
              <a:t> </a:t>
            </a:r>
            <a:r>
              <a:rPr lang="en-US" dirty="0"/>
              <a:t>– May 27 , Tuesday – Friday (28 </a:t>
            </a:r>
            <a:r>
              <a:rPr lang="en-US" dirty="0" err="1"/>
              <a:t>hrs</a:t>
            </a:r>
            <a:r>
              <a:rPr lang="en-US" dirty="0"/>
              <a:t>/</a:t>
            </a:r>
            <a:r>
              <a:rPr lang="en-US" dirty="0" err="1"/>
              <a:t>wk</a:t>
            </a:r>
            <a:r>
              <a:rPr lang="en-US" dirty="0"/>
              <a:t>)    April 15* = no practicum</a:t>
            </a:r>
          </a:p>
          <a:p>
            <a:pPr marL="306000" indent="-306000" eaLnBrk="1" fontAlgn="auto" hangingPunct="1">
              <a:defRPr/>
            </a:pPr>
            <a:r>
              <a:rPr lang="en-US" dirty="0"/>
              <a:t> 67 days @ 7 </a:t>
            </a:r>
            <a:r>
              <a:rPr lang="en-US" dirty="0" err="1"/>
              <a:t>hrs</a:t>
            </a:r>
            <a:r>
              <a:rPr lang="en-US" dirty="0"/>
              <a:t> / day = 469 hours</a:t>
            </a:r>
          </a:p>
          <a:p>
            <a:pPr marL="306000" indent="-306000" eaLnBrk="1" fontAlgn="auto" hangingPunct="1">
              <a:defRPr/>
            </a:pPr>
            <a:endParaRPr lang="en-US" dirty="0"/>
          </a:p>
          <a:p>
            <a:pPr marL="0" indent="0" eaLnBrk="1" fontAlgn="auto" hangingPunct="1">
              <a:buFont typeface="Arial" panose="020B0604020202020204" pitchFamily="34" charset="0"/>
              <a:buNone/>
              <a:defRPr/>
            </a:pPr>
            <a:r>
              <a:rPr lang="en-US" dirty="0"/>
              <a:t>*Students cannot be in practicum, without explicit permission from the FFL / Practicum Office (PO) to ensure access to UT institutional support </a:t>
            </a:r>
          </a:p>
          <a:p>
            <a:pPr marL="0" indent="0" eaLnBrk="1" fontAlgn="auto" hangingPunct="1">
              <a:buFont typeface="Arial" panose="020B0604020202020204" pitchFamily="34" charset="0"/>
              <a:buNone/>
              <a:defRPr/>
            </a:pP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FBE3A-83BD-420F-924A-662F8B2738B2}"/>
              </a:ext>
            </a:extLst>
          </p:cNvPr>
          <p:cNvSpPr>
            <a:spLocks noGrp="1"/>
          </p:cNvSpPr>
          <p:nvPr>
            <p:ph type="title"/>
          </p:nvPr>
        </p:nvSpPr>
        <p:spPr>
          <a:xfrm>
            <a:off x="574675" y="685800"/>
            <a:ext cx="7989888" cy="1082675"/>
          </a:xfrm>
        </p:spPr>
        <p:txBody>
          <a:bodyPr/>
          <a:lstStyle/>
          <a:p>
            <a:pPr eaLnBrk="1" fontAlgn="auto" hangingPunct="1">
              <a:spcAft>
                <a:spcPts val="0"/>
              </a:spcAft>
              <a:defRPr/>
            </a:pPr>
            <a:r>
              <a:rPr lang="en-US" sz="3600" dirty="0"/>
              <a:t>KEY Dates </a:t>
            </a:r>
            <a:r>
              <a:rPr lang="en-US" sz="2000" dirty="0"/>
              <a:t>(all via Zoom)</a:t>
            </a:r>
            <a:endParaRPr lang="en-CA" sz="2000" dirty="0"/>
          </a:p>
        </p:txBody>
      </p:sp>
      <p:sp>
        <p:nvSpPr>
          <p:cNvPr id="5" name="Text Placeholder 4">
            <a:extLst>
              <a:ext uri="{FF2B5EF4-FFF2-40B4-BE49-F238E27FC236}">
                <a16:creationId xmlns:a16="http://schemas.microsoft.com/office/drawing/2014/main" id="{1FC5DFB8-217D-4A55-AB5F-3AA3D293E325}"/>
              </a:ext>
            </a:extLst>
          </p:cNvPr>
          <p:cNvSpPr>
            <a:spLocks noGrp="1"/>
          </p:cNvSpPr>
          <p:nvPr>
            <p:ph idx="1"/>
          </p:nvPr>
        </p:nvSpPr>
        <p:spPr>
          <a:xfrm>
            <a:off x="581025" y="2133600"/>
            <a:ext cx="7989888" cy="4343400"/>
          </a:xfrm>
        </p:spPr>
        <p:txBody>
          <a:bodyPr rtlCol="0">
            <a:normAutofit fontScale="85000" lnSpcReduction="10000"/>
          </a:bodyPr>
          <a:lstStyle/>
          <a:p>
            <a:pPr marL="305435" indent="-305435" eaLnBrk="1" fontAlgn="auto" hangingPunct="1">
              <a:defRPr/>
            </a:pPr>
            <a:r>
              <a:rPr lang="en-CA" b="1"/>
              <a:t>January 3 or 4:  </a:t>
            </a:r>
            <a:r>
              <a:rPr lang="en-CA" dirty="0"/>
              <a:t>FFL/student group meeting #1</a:t>
            </a:r>
          </a:p>
          <a:p>
            <a:pPr marL="305435" indent="-305435" eaLnBrk="1" fontAlgn="auto" hangingPunct="1">
              <a:defRPr/>
            </a:pPr>
            <a:r>
              <a:rPr lang="en-CA" b="1" dirty="0"/>
              <a:t>January 5: </a:t>
            </a:r>
            <a:r>
              <a:rPr lang="en-CA" dirty="0"/>
              <a:t>First day of Practicum I</a:t>
            </a:r>
            <a:endParaRPr lang="en-CA" b="1" dirty="0"/>
          </a:p>
          <a:p>
            <a:pPr marL="305435" indent="-305435" eaLnBrk="1" fontAlgn="auto" hangingPunct="1">
              <a:defRPr/>
            </a:pPr>
            <a:r>
              <a:rPr lang="en-CA" b="1" dirty="0"/>
              <a:t>January 6: Checklist I</a:t>
            </a:r>
            <a:r>
              <a:rPr lang="en-CA" dirty="0"/>
              <a:t>: Practicum Safety and Learning  an important policy step for all, </a:t>
            </a:r>
          </a:p>
          <a:p>
            <a:pPr marL="305435" indent="-305435" eaLnBrk="1" fontAlgn="auto" hangingPunct="1">
              <a:defRPr/>
            </a:pPr>
            <a:r>
              <a:rPr lang="en-US" b="1" dirty="0">
                <a:solidFill>
                  <a:srgbClr val="FF0000"/>
                </a:solidFill>
              </a:rPr>
              <a:t>January 14</a:t>
            </a:r>
            <a:r>
              <a:rPr lang="en-US" b="1" dirty="0"/>
              <a:t>:  </a:t>
            </a:r>
            <a:r>
              <a:rPr lang="en-US" dirty="0"/>
              <a:t>9am Power &amp; Authority session for FI and students together</a:t>
            </a:r>
          </a:p>
          <a:p>
            <a:pPr marL="305435" indent="-305435" eaLnBrk="1" fontAlgn="auto" hangingPunct="1">
              <a:defRPr/>
            </a:pPr>
            <a:r>
              <a:rPr lang="en-US" b="1" dirty="0">
                <a:solidFill>
                  <a:srgbClr val="FF0000"/>
                </a:solidFill>
              </a:rPr>
              <a:t>January 21</a:t>
            </a:r>
            <a:r>
              <a:rPr lang="en-US" b="1" dirty="0"/>
              <a:t>:  </a:t>
            </a:r>
            <a:r>
              <a:rPr lang="en-US" dirty="0"/>
              <a:t>9am FI PD Check in and </a:t>
            </a:r>
            <a:r>
              <a:rPr lang="en-CA" dirty="0"/>
              <a:t>to cover Learning Contract steps</a:t>
            </a:r>
          </a:p>
          <a:p>
            <a:pPr marL="305435" indent="-305435" eaLnBrk="1" fontAlgn="auto" hangingPunct="1">
              <a:defRPr/>
            </a:pPr>
            <a:r>
              <a:rPr lang="en-CA" b="1" dirty="0"/>
              <a:t>January 25: </a:t>
            </a:r>
            <a:r>
              <a:rPr lang="en-CA" dirty="0"/>
              <a:t>12pm</a:t>
            </a:r>
            <a:r>
              <a:rPr lang="en-CA" b="1" dirty="0"/>
              <a:t> </a:t>
            </a:r>
            <a:r>
              <a:rPr lang="en-CA" dirty="0"/>
              <a:t>FFL/student group meeting #2 re Learning Contract</a:t>
            </a:r>
          </a:p>
          <a:p>
            <a:pPr marL="305435" indent="-305435" eaLnBrk="1" fontAlgn="auto" hangingPunct="1">
              <a:defRPr/>
            </a:pPr>
            <a:r>
              <a:rPr lang="en-US" b="1" dirty="0"/>
              <a:t>February 4: </a:t>
            </a:r>
            <a:r>
              <a:rPr lang="en-CA" b="1" dirty="0"/>
              <a:t>Learning Contract</a:t>
            </a:r>
            <a:r>
              <a:rPr lang="en-CA" dirty="0"/>
              <a:t>:  Due to FFL </a:t>
            </a:r>
          </a:p>
          <a:p>
            <a:pPr marL="305435" indent="-305435" eaLnBrk="1" fontAlgn="auto" hangingPunct="1">
              <a:defRPr/>
            </a:pPr>
            <a:r>
              <a:rPr lang="en-CA" b="1" dirty="0"/>
              <a:t>February11: Checklist II</a:t>
            </a:r>
            <a:r>
              <a:rPr lang="en-CA" dirty="0"/>
              <a:t>: Practicum Learning and Reflection submitted to PO</a:t>
            </a:r>
          </a:p>
          <a:p>
            <a:pPr marL="305435" indent="-305435" eaLnBrk="1" fontAlgn="auto" hangingPunct="1">
              <a:defRPr/>
            </a:pPr>
            <a:r>
              <a:rPr lang="en-US" b="1" dirty="0"/>
              <a:t>March 8:  </a:t>
            </a:r>
            <a:r>
              <a:rPr lang="en-US" dirty="0"/>
              <a:t>12pm </a:t>
            </a:r>
            <a:r>
              <a:rPr lang="en-CA" dirty="0"/>
              <a:t>FFL/student group meeting #3. Preparing for Mid-term</a:t>
            </a:r>
            <a:r>
              <a:rPr lang="en-US" dirty="0"/>
              <a:t> </a:t>
            </a:r>
          </a:p>
          <a:p>
            <a:pPr marL="305435" indent="-305435" eaLnBrk="1" fontAlgn="auto" hangingPunct="1">
              <a:defRPr/>
            </a:pPr>
            <a:r>
              <a:rPr lang="en-US" b="1" dirty="0">
                <a:solidFill>
                  <a:srgbClr val="FF0000"/>
                </a:solidFill>
              </a:rPr>
              <a:t>March 4:  </a:t>
            </a:r>
            <a:r>
              <a:rPr lang="en-US" dirty="0"/>
              <a:t>9am</a:t>
            </a:r>
            <a:r>
              <a:rPr lang="en-US" b="1" dirty="0"/>
              <a:t> </a:t>
            </a:r>
            <a:r>
              <a:rPr lang="en-US" dirty="0"/>
              <a:t>FI PD re mid-term evaluation</a:t>
            </a:r>
          </a:p>
          <a:p>
            <a:pPr marL="305435" indent="-305435" eaLnBrk="1" fontAlgn="auto" hangingPunct="1">
              <a:defRPr/>
            </a:pPr>
            <a:r>
              <a:rPr lang="en-CA" b="1" dirty="0"/>
              <a:t>March 25</a:t>
            </a:r>
            <a:r>
              <a:rPr lang="en-CA" dirty="0"/>
              <a:t>: </a:t>
            </a:r>
            <a:r>
              <a:rPr lang="en-CA" b="1" dirty="0"/>
              <a:t>Mid term evaluation</a:t>
            </a:r>
            <a:r>
              <a:rPr lang="en-CA" dirty="0"/>
              <a:t>: Due ~Student &amp; FI complete separately on PAS; </a:t>
            </a:r>
          </a:p>
          <a:p>
            <a:pPr marL="305435" indent="-305435" eaLnBrk="1" fontAlgn="auto" hangingPunct="1">
              <a:defRPr/>
            </a:pPr>
            <a:r>
              <a:rPr lang="en-US" b="1" dirty="0"/>
              <a:t>April 4, 2022, </a:t>
            </a:r>
            <a:r>
              <a:rPr lang="en-US" dirty="0"/>
              <a:t>12pm  FFL/student group meeting #4. Transitions and Termination </a:t>
            </a:r>
            <a:endParaRPr lang="en-CA" dirty="0"/>
          </a:p>
          <a:p>
            <a:pPr marL="305435" indent="-305435" eaLnBrk="1" fontAlgn="auto" hangingPunct="1">
              <a:defRPr/>
            </a:pPr>
            <a:r>
              <a:rPr lang="en-CA" b="1" dirty="0"/>
              <a:t>May 27:  Final evaluation</a:t>
            </a:r>
            <a:r>
              <a:rPr lang="en-CA" dirty="0"/>
              <a:t>: Completed independently on PAS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73F80-7EDE-4407-98A4-C71EE7E37264}"/>
              </a:ext>
            </a:extLst>
          </p:cNvPr>
          <p:cNvSpPr>
            <a:spLocks noGrp="1"/>
          </p:cNvSpPr>
          <p:nvPr>
            <p:ph type="title"/>
          </p:nvPr>
        </p:nvSpPr>
        <p:spPr/>
        <p:txBody>
          <a:bodyPr/>
          <a:lstStyle/>
          <a:p>
            <a:pPr eaLnBrk="1" fontAlgn="auto" hangingPunct="1">
              <a:spcAft>
                <a:spcPts val="0"/>
              </a:spcAft>
              <a:defRPr/>
            </a:pPr>
            <a:r>
              <a:rPr lang="en-US" dirty="0"/>
              <a:t>Who are the current Year 1 students?</a:t>
            </a:r>
            <a:endParaRPr lang="en-CA" sz="4000" dirty="0"/>
          </a:p>
        </p:txBody>
      </p:sp>
      <p:sp>
        <p:nvSpPr>
          <p:cNvPr id="13316" name="Text Placeholder 4">
            <a:extLst>
              <a:ext uri="{FF2B5EF4-FFF2-40B4-BE49-F238E27FC236}">
                <a16:creationId xmlns:a16="http://schemas.microsoft.com/office/drawing/2014/main" id="{54F09D94-AADF-4BAB-BAC3-37BAA5CBD915}"/>
              </a:ext>
            </a:extLst>
          </p:cNvPr>
          <p:cNvSpPr>
            <a:spLocks noGrp="1"/>
          </p:cNvSpPr>
          <p:nvPr>
            <p:ph idx="1"/>
          </p:nvPr>
        </p:nvSpPr>
        <p:spPr>
          <a:xfrm>
            <a:off x="581025" y="2227263"/>
            <a:ext cx="7989888" cy="3868737"/>
          </a:xfrm>
        </p:spPr>
        <p:txBody>
          <a:bodyPr rtlCol="0">
            <a:normAutofit fontScale="92500" lnSpcReduction="10000"/>
          </a:bodyPr>
          <a:lstStyle/>
          <a:p>
            <a:pPr marL="305435" indent="-305435" eaLnBrk="1" fontAlgn="auto" hangingPunct="1">
              <a:defRPr/>
            </a:pPr>
            <a:r>
              <a:rPr lang="en-CA" altLang="en-US" sz="2400" dirty="0"/>
              <a:t>Mostly young, female &amp; </a:t>
            </a:r>
            <a:r>
              <a:rPr lang="en-CA" altLang="en-US" sz="2400" u="sng" dirty="0"/>
              <a:t>recent</a:t>
            </a:r>
            <a:r>
              <a:rPr lang="en-CA" altLang="en-US" sz="2400" dirty="0"/>
              <a:t> grads of honours BA</a:t>
            </a:r>
            <a:endParaRPr lang="en-US"/>
          </a:p>
          <a:p>
            <a:pPr marL="305435" indent="-305435" eaLnBrk="1" fontAlgn="auto" hangingPunct="1">
              <a:defRPr/>
            </a:pPr>
            <a:r>
              <a:rPr lang="en-CA" altLang="en-US" sz="2400" dirty="0"/>
              <a:t>Increased diversity in ethnicity, race, language &amp; culture (e.g. income disparity; sexual orientation; various lived experiences) </a:t>
            </a:r>
          </a:p>
          <a:p>
            <a:pPr marL="305435" indent="-305435" eaLnBrk="1" fontAlgn="auto" hangingPunct="1">
              <a:defRPr/>
            </a:pPr>
            <a:r>
              <a:rPr lang="en-CA" altLang="en-US" sz="2400" dirty="0"/>
              <a:t>Digital natives; multiple degrees &amp; universities </a:t>
            </a:r>
          </a:p>
          <a:p>
            <a:pPr marL="305435" indent="-305435" eaLnBrk="1" fontAlgn="auto" hangingPunct="1">
              <a:defRPr/>
            </a:pPr>
            <a:r>
              <a:rPr lang="en-CA" altLang="en-US" sz="2400" dirty="0"/>
              <a:t>High expectations of self; accustomed to high grades in academia</a:t>
            </a:r>
          </a:p>
          <a:p>
            <a:pPr marL="305435" indent="-305435" eaLnBrk="1" fontAlgn="auto" hangingPunct="1">
              <a:defRPr/>
            </a:pPr>
            <a:r>
              <a:rPr lang="en-CA" altLang="en-US" sz="2400" dirty="0"/>
              <a:t>Have and use pronouns she/he/they</a:t>
            </a:r>
          </a:p>
          <a:p>
            <a:pPr marL="305435" indent="-305435" eaLnBrk="1" fontAlgn="auto" hangingPunct="1">
              <a:defRPr/>
            </a:pPr>
            <a:r>
              <a:rPr lang="en-CA" altLang="en-US" sz="2400" dirty="0"/>
              <a:t>Varied and rich volunteer experience </a:t>
            </a:r>
            <a:r>
              <a:rPr lang="en-CA" altLang="en-US" sz="2400" b="1" dirty="0"/>
              <a:t>which may not be supervised; requires social work lens / theory /perspective</a:t>
            </a:r>
            <a:endParaRPr lang="en-CA" altLang="en-US" sz="2400" dirty="0"/>
          </a:p>
          <a:p>
            <a:pPr marL="305435" indent="-305435" eaLnBrk="1" fontAlgn="auto" hangingPunct="1">
              <a:defRPr/>
            </a:pPr>
            <a:r>
              <a:rPr lang="en-CA" altLang="en-US" sz="2400" dirty="0"/>
              <a:t>Jan 2022= first MSW social work practicum (keen &amp; anxious)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505A9-0123-45A5-8B05-275B3BAEE868}"/>
              </a:ext>
            </a:extLst>
          </p:cNvPr>
          <p:cNvSpPr>
            <a:spLocks noGrp="1"/>
          </p:cNvSpPr>
          <p:nvPr>
            <p:ph type="title"/>
          </p:nvPr>
        </p:nvSpPr>
        <p:spPr>
          <a:xfrm>
            <a:off x="581025" y="3036888"/>
            <a:ext cx="7989888" cy="1504950"/>
          </a:xfrm>
        </p:spPr>
        <p:txBody>
          <a:bodyPr/>
          <a:lstStyle/>
          <a:p>
            <a:pPr eaLnBrk="1" fontAlgn="auto" hangingPunct="1">
              <a:spcAft>
                <a:spcPts val="0"/>
              </a:spcAft>
              <a:defRPr/>
            </a:pPr>
            <a:r>
              <a:rPr lang="en-CA" dirty="0"/>
              <a:t>Roles of the field instructor</a:t>
            </a:r>
          </a:p>
        </p:txBody>
      </p:sp>
      <p:sp>
        <p:nvSpPr>
          <p:cNvPr id="3" name="Text Placeholder 2">
            <a:extLst>
              <a:ext uri="{FF2B5EF4-FFF2-40B4-BE49-F238E27FC236}">
                <a16:creationId xmlns:a16="http://schemas.microsoft.com/office/drawing/2014/main" id="{05C4C318-4626-4C25-92E9-C2C594B25AE2}"/>
              </a:ext>
            </a:extLst>
          </p:cNvPr>
          <p:cNvSpPr>
            <a:spLocks noGrp="1"/>
          </p:cNvSpPr>
          <p:nvPr>
            <p:ph type="body" idx="1"/>
          </p:nvPr>
        </p:nvSpPr>
        <p:spPr>
          <a:xfrm>
            <a:off x="581025" y="4541838"/>
            <a:ext cx="7989888" cy="600075"/>
          </a:xfrm>
        </p:spPr>
        <p:txBody>
          <a:bodyPr rtlCol="0"/>
          <a:lstStyle/>
          <a:p>
            <a:pPr eaLnBrk="1" fontAlgn="auto" hangingPunct="1">
              <a:defRPr/>
            </a:pPr>
            <a:r>
              <a:rPr lang="en-CA" dirty="0"/>
              <a:t>What do students value?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6879F-264A-4A01-A47F-DA491AE6AE2C}"/>
              </a:ext>
            </a:extLst>
          </p:cNvPr>
          <p:cNvSpPr>
            <a:spLocks noGrp="1"/>
          </p:cNvSpPr>
          <p:nvPr>
            <p:ph type="title"/>
          </p:nvPr>
        </p:nvSpPr>
        <p:spPr/>
        <p:txBody>
          <a:bodyPr/>
          <a:lstStyle/>
          <a:p>
            <a:pPr eaLnBrk="1" fontAlgn="auto" hangingPunct="1">
              <a:spcAft>
                <a:spcPts val="0"/>
              </a:spcAft>
              <a:defRPr/>
            </a:pPr>
            <a:r>
              <a:rPr lang="en-US" dirty="0"/>
              <a:t>Practicum Field Instructors are Vital</a:t>
            </a:r>
            <a:endParaRPr lang="en-CA" sz="4000" dirty="0"/>
          </a:p>
        </p:txBody>
      </p:sp>
      <p:sp>
        <p:nvSpPr>
          <p:cNvPr id="5" name="Text Placeholder 4">
            <a:extLst>
              <a:ext uri="{FF2B5EF4-FFF2-40B4-BE49-F238E27FC236}">
                <a16:creationId xmlns:a16="http://schemas.microsoft.com/office/drawing/2014/main" id="{EE3913AC-5ACC-4DC3-B2B7-60FD87BE767B}"/>
              </a:ext>
            </a:extLst>
          </p:cNvPr>
          <p:cNvSpPr>
            <a:spLocks noGrp="1"/>
          </p:cNvSpPr>
          <p:nvPr>
            <p:ph idx="1"/>
          </p:nvPr>
        </p:nvSpPr>
        <p:spPr>
          <a:xfrm>
            <a:off x="581025" y="2227263"/>
            <a:ext cx="7989888" cy="4325937"/>
          </a:xfrm>
        </p:spPr>
        <p:txBody>
          <a:bodyPr rtlCol="0">
            <a:normAutofit fontScale="62500" lnSpcReduction="20000"/>
          </a:bodyPr>
          <a:lstStyle/>
          <a:p>
            <a:pPr marL="306000" indent="-306000" eaLnBrk="1" fontAlgn="auto" hangingPunct="1">
              <a:defRPr/>
            </a:pPr>
            <a:r>
              <a:rPr lang="en-US" sz="4400" dirty="0"/>
              <a:t>Studies show the field instructor the </a:t>
            </a:r>
            <a:r>
              <a:rPr lang="en-US" sz="4400" dirty="0">
                <a:solidFill>
                  <a:srgbClr val="FF0000"/>
                </a:solidFill>
              </a:rPr>
              <a:t>most influential factor </a:t>
            </a:r>
            <a:r>
              <a:rPr lang="en-US" sz="4400" dirty="0"/>
              <a:t>in how new social work grads practice </a:t>
            </a:r>
          </a:p>
          <a:p>
            <a:pPr marL="630000" lvl="1" indent="-306000" eaLnBrk="1" fontAlgn="auto" hangingPunct="1">
              <a:defRPr/>
            </a:pPr>
            <a:r>
              <a:rPr lang="en-US" sz="3300" dirty="0"/>
              <a:t>Up to </a:t>
            </a:r>
            <a:r>
              <a:rPr lang="en-US" sz="3300" b="1" dirty="0"/>
              <a:t>five</a:t>
            </a:r>
            <a:r>
              <a:rPr lang="en-US" sz="3300" dirty="0"/>
              <a:t> years after graduation this influence remains intact</a:t>
            </a:r>
          </a:p>
          <a:p>
            <a:pPr marL="630000" lvl="1" indent="-306000" eaLnBrk="1" fontAlgn="auto" hangingPunct="1">
              <a:defRPr/>
            </a:pPr>
            <a:r>
              <a:rPr lang="en-US" sz="3300" dirty="0"/>
              <a:t>Students purposefully &amp; unconsciously integrate the FI values, perceptions &amp; behaviours (even mannerisms) </a:t>
            </a:r>
          </a:p>
          <a:p>
            <a:pPr marL="0" indent="0" eaLnBrk="1" fontAlgn="auto" hangingPunct="1">
              <a:buFont typeface="Arial" panose="020B0604020202020204" pitchFamily="34" charset="0"/>
              <a:buNone/>
              <a:defRPr/>
            </a:pPr>
            <a:endParaRPr lang="en-US" sz="2400" dirty="0"/>
          </a:p>
          <a:p>
            <a:pPr marL="0" indent="0" eaLnBrk="1" fontAlgn="auto" hangingPunct="1">
              <a:buFont typeface="Arial" panose="020B0604020202020204" pitchFamily="34" charset="0"/>
              <a:buNone/>
              <a:defRPr/>
            </a:pPr>
            <a:endParaRPr lang="en-US" sz="3100" dirty="0"/>
          </a:p>
          <a:p>
            <a:pPr marL="0" indent="0" eaLnBrk="1" fontAlgn="auto" hangingPunct="1">
              <a:buFont typeface="Arial" panose="020B0604020202020204" pitchFamily="34" charset="0"/>
              <a:buNone/>
              <a:defRPr/>
            </a:pPr>
            <a:r>
              <a:rPr lang="en-US" sz="3100" b="1" dirty="0"/>
              <a:t>Questions:</a:t>
            </a:r>
          </a:p>
          <a:p>
            <a:pPr marL="0" indent="0" eaLnBrk="1" fontAlgn="auto" hangingPunct="1">
              <a:buFont typeface="Arial" panose="020B0604020202020204" pitchFamily="34" charset="0"/>
              <a:buNone/>
              <a:defRPr/>
            </a:pPr>
            <a:r>
              <a:rPr lang="en-US" sz="3100" dirty="0"/>
              <a:t>What do you remember about your field instructor?</a:t>
            </a:r>
          </a:p>
          <a:p>
            <a:pPr marL="0" indent="0" eaLnBrk="1" fontAlgn="auto" hangingPunct="1">
              <a:buFont typeface="Arial" panose="020B0604020202020204" pitchFamily="34" charset="0"/>
              <a:buNone/>
              <a:defRPr/>
            </a:pPr>
            <a:r>
              <a:rPr lang="en-US" sz="3100" dirty="0"/>
              <a:t>What do you remember about your field practicum?</a:t>
            </a:r>
          </a:p>
          <a:p>
            <a:pPr marL="0" indent="0" eaLnBrk="1" fontAlgn="auto" hangingPunct="1">
              <a:buFont typeface="Arial" panose="020B0604020202020204" pitchFamily="34" charset="0"/>
              <a:buNone/>
              <a:defRPr/>
            </a:pPr>
            <a:r>
              <a:rPr lang="en-US" sz="24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1">
            <a:extLst>
              <a:ext uri="{FF2B5EF4-FFF2-40B4-BE49-F238E27FC236}">
                <a16:creationId xmlns:a16="http://schemas.microsoft.com/office/drawing/2014/main" id="{48A200EE-9630-4B32-85FD-D1C6DB75350D}"/>
              </a:ext>
            </a:extLst>
          </p:cNvPr>
          <p:cNvSpPr>
            <a:spLocks noGrp="1"/>
          </p:cNvSpPr>
          <p:nvPr>
            <p:ph type="title"/>
          </p:nvPr>
        </p:nvSpPr>
        <p:spPr/>
        <p:txBody>
          <a:bodyPr/>
          <a:lstStyle/>
          <a:p>
            <a:pPr eaLnBrk="1" fontAlgn="auto" hangingPunct="1">
              <a:spcAft>
                <a:spcPts val="0"/>
              </a:spcAft>
              <a:defRPr/>
            </a:pPr>
            <a:r>
              <a:rPr lang="en-US" altLang="en-US" sz="3200"/>
              <a:t>Research tells us what elements students value</a:t>
            </a:r>
            <a:endParaRPr lang="en-CA" altLang="en-US" sz="3200"/>
          </a:p>
        </p:txBody>
      </p:sp>
      <p:sp>
        <p:nvSpPr>
          <p:cNvPr id="17412" name="Text Placeholder 4">
            <a:extLst>
              <a:ext uri="{FF2B5EF4-FFF2-40B4-BE49-F238E27FC236}">
                <a16:creationId xmlns:a16="http://schemas.microsoft.com/office/drawing/2014/main" id="{C1B77325-3C6C-4067-8EF9-75A7F7BE5958}"/>
              </a:ext>
            </a:extLst>
          </p:cNvPr>
          <p:cNvSpPr>
            <a:spLocks noGrp="1"/>
          </p:cNvSpPr>
          <p:nvPr>
            <p:ph idx="1"/>
          </p:nvPr>
        </p:nvSpPr>
        <p:spPr>
          <a:xfrm>
            <a:off x="560388" y="2590800"/>
            <a:ext cx="7989887" cy="3630613"/>
          </a:xfrm>
        </p:spPr>
        <p:txBody>
          <a:bodyPr rtlCol="0">
            <a:normAutofit fontScale="92500" lnSpcReduction="10000"/>
          </a:bodyPr>
          <a:lstStyle/>
          <a:p>
            <a:pPr marL="306000" indent="-306000" eaLnBrk="1" fontAlgn="auto" hangingPunct="1">
              <a:defRPr/>
            </a:pPr>
            <a:r>
              <a:rPr lang="en-US" altLang="en-US" sz="2400" dirty="0"/>
              <a:t>EMOTIONAL SUPPORT: </a:t>
            </a:r>
            <a:r>
              <a:rPr lang="en-US" altLang="en-US" sz="2000" dirty="0"/>
              <a:t>(</a:t>
            </a:r>
            <a:r>
              <a:rPr lang="en-US" altLang="en-US" sz="2000" dirty="0" err="1"/>
              <a:t>eg</a:t>
            </a:r>
            <a:r>
              <a:rPr lang="en-US" altLang="en-US" sz="2000" dirty="0"/>
              <a:t>. learning style(doers/thinkers); emotional self-regulation </a:t>
            </a:r>
          </a:p>
          <a:p>
            <a:pPr marL="306000" indent="-306000" eaLnBrk="1" fontAlgn="auto" hangingPunct="1">
              <a:defRPr/>
            </a:pPr>
            <a:r>
              <a:rPr lang="en-US" altLang="en-US" sz="2400" dirty="0"/>
              <a:t>STRUCTURE: </a:t>
            </a:r>
            <a:r>
              <a:rPr lang="en-US" altLang="en-US" sz="2000" dirty="0"/>
              <a:t>weekly field sessions &amp; agenda; documentation; managing “free” time </a:t>
            </a:r>
          </a:p>
          <a:p>
            <a:pPr marL="306000" indent="-306000" eaLnBrk="1" fontAlgn="auto" hangingPunct="1">
              <a:defRPr/>
            </a:pPr>
            <a:r>
              <a:rPr lang="en-US" altLang="en-US" sz="2400" dirty="0"/>
              <a:t>TEACHING: </a:t>
            </a:r>
            <a:r>
              <a:rPr lang="en-US" altLang="en-US" sz="2000" dirty="0"/>
              <a:t>Professional role model &amp; query; shadow other staff; discussions and challenges; formal events </a:t>
            </a:r>
          </a:p>
          <a:p>
            <a:pPr marL="306000" indent="-306000" eaLnBrk="1" fontAlgn="auto" hangingPunct="1">
              <a:defRPr/>
            </a:pPr>
            <a:r>
              <a:rPr lang="en-US" altLang="en-US" sz="2400" dirty="0"/>
              <a:t>EVALUATION: </a:t>
            </a:r>
            <a:r>
              <a:rPr lang="en-US" altLang="en-US" sz="2000" dirty="0"/>
              <a:t>Weekly constructive feedback &amp; formal evaluations at mid &amp; final. </a:t>
            </a:r>
          </a:p>
          <a:p>
            <a:pPr marL="306000" indent="-306000" eaLnBrk="1" fontAlgn="auto" hangingPunct="1">
              <a:defRPr/>
            </a:pPr>
            <a:r>
              <a:rPr lang="en-US" altLang="en-US" sz="2400" dirty="0"/>
              <a:t>GATEKEEPER TO PROFESSION: </a:t>
            </a:r>
            <a:r>
              <a:rPr lang="en-US" altLang="en-US" sz="2000" dirty="0"/>
              <a:t>Access to competent service on behalf of clients &amp; their systems</a:t>
            </a:r>
          </a:p>
          <a:p>
            <a:pPr marL="306000" indent="-306000" eaLnBrk="1" fontAlgn="auto" hangingPunct="1">
              <a:defRPr/>
            </a:pPr>
            <a:endParaRPr lang="en-US" altLang="en-US" sz="2400" dirty="0"/>
          </a:p>
          <a:p>
            <a:pPr marL="306000" indent="-306000" eaLnBrk="1" fontAlgn="auto" hangingPunct="1">
              <a:defRPr/>
            </a:pPr>
            <a:endParaRPr lang="en-US" altLang="en-US" sz="2400" dirty="0"/>
          </a:p>
        </p:txBody>
      </p:sp>
    </p:spTree>
  </p:cSld>
  <p:clrMapOvr>
    <a:masterClrMapping/>
  </p:clrMapOvr>
</p:sld>
</file>

<file path=ppt/theme/theme1.xml><?xml version="1.0" encoding="utf-8"?>
<a:theme xmlns:a="http://schemas.openxmlformats.org/drawingml/2006/main" name="Dividen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3">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C742C309-57FC-4AF8-991C-F66F6C635DB3}">
  <we:reference id="e22f1a2d-2826-4e63-97f6-33b99c0ae228" version="2.0.0.0" store="EXCatalog" storeType="EXCatalog"/>
  <we:alternateReferences>
    <we:reference id="WA104379370" version="2.0.0.0" store="en-CA"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eb49b63-2d80-496b-a4de-1df7a38801b8">
      <UserInfo>
        <DisplayName>Meh-Jabeen Lenzo</DisplayName>
        <AccountId>699</AccountId>
        <AccountType/>
      </UserInfo>
      <UserInfo>
        <DisplayName>Helena Viola</DisplayName>
        <AccountId>689</AccountId>
        <AccountType/>
      </UserInfo>
    </SharedWithUsers>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A6BC8BC5913C8E4AA6DD5432718FD1E3" ma:contentTypeVersion="11" ma:contentTypeDescription="Create a new document." ma:contentTypeScope="" ma:versionID="e06e76a43457c636c796faba79544ac2">
  <xsd:schema xmlns:xsd="http://www.w3.org/2001/XMLSchema" xmlns:xs="http://www.w3.org/2001/XMLSchema" xmlns:p="http://schemas.microsoft.com/office/2006/metadata/properties" xmlns:ns2="116000ee-9c0c-4655-85cd-a5e01dd9ed7d" xmlns:ns3="7eb49b63-2d80-496b-a4de-1df7a38801b8" targetNamespace="http://schemas.microsoft.com/office/2006/metadata/properties" ma:root="true" ma:fieldsID="3ab303f925409fe60bb620458bceeae5" ns2:_="" ns3:_="">
    <xsd:import namespace="116000ee-9c0c-4655-85cd-a5e01dd9ed7d"/>
    <xsd:import namespace="7eb49b63-2d80-496b-a4de-1df7a38801b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6000ee-9c0c-4655-85cd-a5e01dd9ed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eb49b63-2d80-496b-a4de-1df7a38801b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CD37BC-D74C-44A0-A186-A287B2F76B3D}">
  <ds:schemaRefs>
    <ds:schemaRef ds:uri="http://schemas.microsoft.com/sharepoint/v3/contenttype/forms"/>
  </ds:schemaRefs>
</ds:datastoreItem>
</file>

<file path=customXml/itemProps2.xml><?xml version="1.0" encoding="utf-8"?>
<ds:datastoreItem xmlns:ds="http://schemas.openxmlformats.org/officeDocument/2006/customXml" ds:itemID="{A9209514-594E-4463-A58B-F91FE43FB4C1}">
  <ds:schemaRefs>
    <ds:schemaRef ds:uri="http://schemas.microsoft.com/office/2006/metadata/properties"/>
    <ds:schemaRef ds:uri="7eb49b63-2d80-496b-a4de-1df7a38801b8"/>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116000ee-9c0c-4655-85cd-a5e01dd9ed7d"/>
    <ds:schemaRef ds:uri="http://www.w3.org/XML/1998/namespace"/>
    <ds:schemaRef ds:uri="http://purl.org/dc/dcmitype/"/>
  </ds:schemaRefs>
</ds:datastoreItem>
</file>

<file path=customXml/itemProps3.xml><?xml version="1.0" encoding="utf-8"?>
<ds:datastoreItem xmlns:ds="http://schemas.openxmlformats.org/officeDocument/2006/customXml" ds:itemID="{E623B0E6-8C03-4883-9C67-3409DB3A3EDB}">
  <ds:schemaRefs>
    <ds:schemaRef ds:uri="http://schemas.microsoft.com/office/2006/metadata/longProperties"/>
  </ds:schemaRefs>
</ds:datastoreItem>
</file>

<file path=customXml/itemProps4.xml><?xml version="1.0" encoding="utf-8"?>
<ds:datastoreItem xmlns:ds="http://schemas.openxmlformats.org/officeDocument/2006/customXml" ds:itemID="{E5A7F0B1-DE3D-4C0D-AE4B-3BF9C0AE7D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6000ee-9c0c-4655-85cd-a5e01dd9ed7d"/>
    <ds:schemaRef ds:uri="7eb49b63-2d80-496b-a4de-1df7a38801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1182</TotalTime>
  <Words>2307</Words>
  <Application>Microsoft Office PowerPoint</Application>
  <PresentationFormat>On-screen Show (4:3)</PresentationFormat>
  <Paragraphs>249</Paragraphs>
  <Slides>27</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Gill Sans MT</vt:lpstr>
      <vt:lpstr>Times New Roman</vt:lpstr>
      <vt:lpstr>Wingdings</vt:lpstr>
      <vt:lpstr>Wingdings 2</vt:lpstr>
      <vt:lpstr>Dividend</vt:lpstr>
      <vt:lpstr>Orientation to the  first year practicum</vt:lpstr>
      <vt:lpstr>What we will discuss today</vt:lpstr>
      <vt:lpstr>Resources for you and your student</vt:lpstr>
      <vt:lpstr>Practicum timeline</vt:lpstr>
      <vt:lpstr>KEY Dates (all via Zoom)</vt:lpstr>
      <vt:lpstr>Who are the current Year 1 students?</vt:lpstr>
      <vt:lpstr>Roles of the field instructor</vt:lpstr>
      <vt:lpstr>Practicum Field Instructors are Vital</vt:lpstr>
      <vt:lpstr>Research tells us what elements students value</vt:lpstr>
      <vt:lpstr>Cultural Awareness underlies teaching  students the required competencies</vt:lpstr>
      <vt:lpstr>Students tell us what they appreciate</vt:lpstr>
      <vt:lpstr>Linking theory to practice</vt:lpstr>
      <vt:lpstr>In Fall Semester:  Lab Evaluation Summary (LES)</vt:lpstr>
      <vt:lpstr>Domain 1: Use of self in learning &amp; growth</vt:lpstr>
      <vt:lpstr>Questions to ask</vt:lpstr>
      <vt:lpstr>Domain 2: Behaviour in the Organization</vt:lpstr>
      <vt:lpstr>  Domain 3: Conceptualizing practice</vt:lpstr>
      <vt:lpstr>More Questions to link theory and practice</vt:lpstr>
      <vt:lpstr>Preparing for the start of practicum</vt:lpstr>
      <vt:lpstr> Tasks Prior to Arrival</vt:lpstr>
      <vt:lpstr>PowerPoint Presentation</vt:lpstr>
      <vt:lpstr>Consider for First Day</vt:lpstr>
      <vt:lpstr>First meeting</vt:lpstr>
      <vt:lpstr>how will learning be demonstrated in a written method?</vt:lpstr>
      <vt:lpstr>Potential Beginning Tasks </vt:lpstr>
      <vt:lpstr>Questions and Open Discussion</vt:lpstr>
      <vt:lpstr>Thank You</vt:lpstr>
    </vt:vector>
  </TitlesOfParts>
  <Company>University of Toronto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nvalentine</dc:creator>
  <cp:lastModifiedBy>Catherine Connochie</cp:lastModifiedBy>
  <cp:revision>196</cp:revision>
  <dcterms:created xsi:type="dcterms:W3CDTF">2010-04-14T18:46:26Z</dcterms:created>
  <dcterms:modified xsi:type="dcterms:W3CDTF">2022-01-12T17:01:41Z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Eileen McKee</vt:lpwstr>
  </property>
  <property fmtid="{D5CDD505-2E9C-101B-9397-08002B2CF9AE}" pid="3" name="Order">
    <vt:lpwstr>2763800.00000000</vt:lpwstr>
  </property>
  <property fmtid="{D5CDD505-2E9C-101B-9397-08002B2CF9AE}" pid="4" name="display_urn:schemas-microsoft-com:office:office#Author">
    <vt:lpwstr>Eileen McKee</vt:lpwstr>
  </property>
  <property fmtid="{D5CDD505-2E9C-101B-9397-08002B2CF9AE}" pid="5" name="ContentTypeId">
    <vt:lpwstr>0x010100A6BC8BC5913C8E4AA6DD5432718FD1E3</vt:lpwstr>
  </property>
</Properties>
</file>