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300" r:id="rId2"/>
    <p:sldId id="265" r:id="rId3"/>
    <p:sldId id="270" r:id="rId4"/>
    <p:sldId id="264" r:id="rId5"/>
    <p:sldId id="311" r:id="rId6"/>
    <p:sldId id="267" r:id="rId7"/>
    <p:sldId id="290" r:id="rId8"/>
    <p:sldId id="268" r:id="rId9"/>
    <p:sldId id="312" r:id="rId10"/>
    <p:sldId id="313" r:id="rId11"/>
    <p:sldId id="314" r:id="rId12"/>
    <p:sldId id="315" r:id="rId13"/>
    <p:sldId id="316" r:id="rId14"/>
    <p:sldId id="310" r:id="rId15"/>
    <p:sldId id="307" r:id="rId16"/>
    <p:sldId id="308" r:id="rId17"/>
    <p:sldId id="309" r:id="rId18"/>
    <p:sldId id="295" r:id="rId19"/>
    <p:sldId id="317" r:id="rId20"/>
    <p:sldId id="318" r:id="rId21"/>
    <p:sldId id="319" r:id="rId22"/>
    <p:sldId id="320" r:id="rId23"/>
    <p:sldId id="331" r:id="rId24"/>
    <p:sldId id="324" r:id="rId25"/>
    <p:sldId id="325" r:id="rId26"/>
    <p:sldId id="335" r:id="rId27"/>
    <p:sldId id="336" r:id="rId28"/>
    <p:sldId id="326" r:id="rId29"/>
    <p:sldId id="327" r:id="rId30"/>
    <p:sldId id="328" r:id="rId31"/>
    <p:sldId id="334" r:id="rId32"/>
    <p:sldId id="329" r:id="rId33"/>
    <p:sldId id="330" r:id="rId34"/>
    <p:sldId id="323" r:id="rId35"/>
    <p:sldId id="304" r:id="rId36"/>
    <p:sldId id="305" r:id="rId37"/>
    <p:sldId id="306" r:id="rId38"/>
    <p:sldId id="289" r:id="rId39"/>
    <p:sldId id="332" r:id="rId40"/>
    <p:sldId id="333" r:id="rId41"/>
    <p:sldId id="281" r:id="rId42"/>
  </p:sldIdLst>
  <p:sldSz cx="9144000" cy="6858000" type="screen4x3"/>
  <p:notesSz cx="6797675" cy="9926638"/>
  <p:defaultTextStyle>
    <a:defPPr>
      <a:defRPr lang="en-C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29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812" autoAdjust="0"/>
    <p:restoredTop sz="94654" autoAdjust="0"/>
  </p:normalViewPr>
  <p:slideViewPr>
    <p:cSldViewPr>
      <p:cViewPr>
        <p:scale>
          <a:sx n="64" d="100"/>
          <a:sy n="64" d="100"/>
        </p:scale>
        <p:origin x="-3300" y="-110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030"/>
    </p:cViewPr>
  </p:sorterViewPr>
  <p:notesViewPr>
    <p:cSldViewPr>
      <p:cViewPr varScale="1">
        <p:scale>
          <a:sx n="80" d="100"/>
          <a:sy n="80" d="100"/>
        </p:scale>
        <p:origin x="-2022"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a:lvl1pPr>
          </a:lstStyle>
          <a:p>
            <a:pPr>
              <a:defRPr/>
            </a:pPr>
            <a:endParaRPr lang="en-CA" dirty="0"/>
          </a:p>
        </p:txBody>
      </p:sp>
      <p:sp>
        <p:nvSpPr>
          <p:cNvPr id="38915" name="Rectangle 3"/>
          <p:cNvSpPr>
            <a:spLocks noGrp="1" noChangeArrowheads="1"/>
          </p:cNvSpPr>
          <p:nvPr>
            <p:ph type="dt" sz="quarter"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lvl1pPr>
          </a:lstStyle>
          <a:p>
            <a:pPr>
              <a:defRPr/>
            </a:pPr>
            <a:endParaRPr lang="en-CA" dirty="0"/>
          </a:p>
        </p:txBody>
      </p:sp>
      <p:sp>
        <p:nvSpPr>
          <p:cNvPr id="38916" name="Rectangle 4"/>
          <p:cNvSpPr>
            <a:spLocks noGrp="1" noChangeArrowheads="1"/>
          </p:cNvSpPr>
          <p:nvPr>
            <p:ph type="ftr" sz="quarter" idx="2"/>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dirty="0"/>
            </a:lvl1pPr>
          </a:lstStyle>
          <a:p>
            <a:pPr>
              <a:defRPr/>
            </a:pPr>
            <a:endParaRPr lang="en-CA" dirty="0"/>
          </a:p>
        </p:txBody>
      </p:sp>
      <p:sp>
        <p:nvSpPr>
          <p:cNvPr id="38917" name="Rectangle 5"/>
          <p:cNvSpPr>
            <a:spLocks noGrp="1" noChangeArrowheads="1"/>
          </p:cNvSpPr>
          <p:nvPr>
            <p:ph type="sldNum" sz="quarter" idx="3"/>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FD914C9-BA2D-4231-9EDC-C17F558AB69A}" type="slidenum">
              <a:rPr lang="en-CA"/>
              <a:pPr>
                <a:defRPr/>
              </a:pPr>
              <a:t>‹#›</a:t>
            </a:fld>
            <a:endParaRPr lang="en-CA" dirty="0"/>
          </a:p>
        </p:txBody>
      </p:sp>
    </p:spTree>
    <p:extLst>
      <p:ext uri="{BB962C8B-B14F-4D97-AF65-F5344CB8AC3E}">
        <p14:creationId xmlns:p14="http://schemas.microsoft.com/office/powerpoint/2010/main" val="29415791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a:lvl1pPr>
          </a:lstStyle>
          <a:p>
            <a:pPr>
              <a:defRPr/>
            </a:pPr>
            <a:endParaRPr lang="en-US" dirty="0"/>
          </a:p>
        </p:txBody>
      </p:sp>
      <p:sp>
        <p:nvSpPr>
          <p:cNvPr id="58371"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lvl1pPr>
          </a:lstStyle>
          <a:p>
            <a:pPr>
              <a:defRPr/>
            </a:pPr>
            <a:endParaRPr lang="en-US" dirty="0"/>
          </a:p>
        </p:txBody>
      </p:sp>
      <p:sp>
        <p:nvSpPr>
          <p:cNvPr id="3584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58373"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8374"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dirty="0"/>
            </a:lvl1pPr>
          </a:lstStyle>
          <a:p>
            <a:pPr>
              <a:defRPr/>
            </a:pPr>
            <a:endParaRPr lang="en-US" dirty="0"/>
          </a:p>
        </p:txBody>
      </p:sp>
      <p:sp>
        <p:nvSpPr>
          <p:cNvPr id="58375"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F3D61A3-E0CB-4D9E-BD2E-59C82625F8B8}" type="slidenum">
              <a:rPr lang="en-US"/>
              <a:pPr>
                <a:defRPr/>
              </a:pPr>
              <a:t>‹#›</a:t>
            </a:fld>
            <a:endParaRPr lang="en-US" dirty="0"/>
          </a:p>
        </p:txBody>
      </p:sp>
    </p:spTree>
    <p:extLst>
      <p:ext uri="{BB962C8B-B14F-4D97-AF65-F5344CB8AC3E}">
        <p14:creationId xmlns:p14="http://schemas.microsoft.com/office/powerpoint/2010/main" val="2473471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a:off x="7283450" y="5445125"/>
            <a:ext cx="1825625" cy="1403350"/>
          </a:xfrm>
          <a:prstGeom prst="rect">
            <a:avLst/>
          </a:prstGeom>
          <a:noFill/>
          <a:ln w="9525">
            <a:noFill/>
            <a:miter lim="800000"/>
            <a:headEnd/>
            <a:tailEnd/>
          </a:ln>
        </p:spPr>
      </p:pic>
      <p:sp>
        <p:nvSpPr>
          <p:cNvPr id="41986" name="Rectangle 2"/>
          <p:cNvSpPr>
            <a:spLocks noGrp="1" noChangeArrowheads="1"/>
          </p:cNvSpPr>
          <p:nvPr>
            <p:ph type="ctrTitle"/>
          </p:nvPr>
        </p:nvSpPr>
        <p:spPr>
          <a:xfrm>
            <a:off x="684213" y="1700213"/>
            <a:ext cx="7772400" cy="1470025"/>
          </a:xfrm>
        </p:spPr>
        <p:txBody>
          <a:bodyPr/>
          <a:lstStyle>
            <a:lvl1pPr algn="ctr">
              <a:defRPr/>
            </a:lvl1pPr>
          </a:lstStyle>
          <a:p>
            <a:r>
              <a:rPr lang="en-CA"/>
              <a:t>Click to edit Master title style</a:t>
            </a:r>
          </a:p>
        </p:txBody>
      </p:sp>
      <p:sp>
        <p:nvSpPr>
          <p:cNvPr id="41987" name="Rectangle 3"/>
          <p:cNvSpPr>
            <a:spLocks noGrp="1" noChangeArrowheads="1"/>
          </p:cNvSpPr>
          <p:nvPr>
            <p:ph type="subTitle" idx="1"/>
          </p:nvPr>
        </p:nvSpPr>
        <p:spPr>
          <a:xfrm>
            <a:off x="1371600" y="3429000"/>
            <a:ext cx="6400800" cy="1368425"/>
          </a:xfrm>
        </p:spPr>
        <p:txBody>
          <a:bodyPr/>
          <a:lstStyle>
            <a:lvl1pPr marL="0" indent="0" algn="ctr">
              <a:buFont typeface="Wingdings" pitchFamily="2" charset="2"/>
              <a:buNone/>
              <a:defRPr/>
            </a:lvl1pPr>
          </a:lstStyle>
          <a:p>
            <a:r>
              <a:rPr lang="en-CA"/>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274638"/>
            <a:ext cx="2195513" cy="54594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9388" y="274638"/>
            <a:ext cx="6437312" cy="54594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9388" y="274638"/>
            <a:ext cx="878522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79388" y="1600200"/>
            <a:ext cx="4316412" cy="4133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316413" cy="4133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9388" y="1600200"/>
            <a:ext cx="4316412" cy="4133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316413" cy="4133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62958"/>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9388" y="274638"/>
            <a:ext cx="87852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CA" smtClean="0"/>
              <a:t>Click to edit Master title style</a:t>
            </a:r>
          </a:p>
        </p:txBody>
      </p:sp>
      <p:sp>
        <p:nvSpPr>
          <p:cNvPr id="1027" name="Rectangle 3"/>
          <p:cNvSpPr>
            <a:spLocks noGrp="1" noChangeArrowheads="1"/>
          </p:cNvSpPr>
          <p:nvPr>
            <p:ph type="body" idx="1"/>
          </p:nvPr>
        </p:nvSpPr>
        <p:spPr bwMode="auto">
          <a:xfrm>
            <a:off x="179388" y="1600200"/>
            <a:ext cx="8785225" cy="4133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pic>
        <p:nvPicPr>
          <p:cNvPr id="1028" name="Picture 14"/>
          <p:cNvPicPr>
            <a:picLocks noChangeAspect="1" noChangeArrowheads="1"/>
          </p:cNvPicPr>
          <p:nvPr userDrawn="1"/>
        </p:nvPicPr>
        <p:blipFill>
          <a:blip r:embed="rId14" cstate="print"/>
          <a:srcRect/>
          <a:stretch>
            <a:fillRect/>
          </a:stretch>
        </p:blipFill>
        <p:spPr bwMode="auto">
          <a:xfrm>
            <a:off x="7283450" y="5445125"/>
            <a:ext cx="1825625" cy="1403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68"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Lst>
  <p:timing>
    <p:tnLst>
      <p:par>
        <p:cTn id="1" dur="indefinite" restart="never" nodeType="tmRoot"/>
      </p:par>
    </p:tnLst>
  </p:timing>
  <p:txStyles>
    <p:titleStyle>
      <a:lvl1pPr algn="l" rtl="0" eaLnBrk="0" fontAlgn="base" hangingPunct="0">
        <a:spcBef>
          <a:spcPct val="0"/>
        </a:spcBef>
        <a:spcAft>
          <a:spcPct val="0"/>
        </a:spcAft>
        <a:defRPr sz="4400" b="1">
          <a:solidFill>
            <a:schemeClr val="bg1"/>
          </a:solidFill>
          <a:latin typeface="+mj-lt"/>
          <a:ea typeface="+mj-ea"/>
          <a:cs typeface="+mj-cs"/>
        </a:defRPr>
      </a:lvl1pPr>
      <a:lvl2pPr algn="l" rtl="0" eaLnBrk="0" fontAlgn="base" hangingPunct="0">
        <a:spcBef>
          <a:spcPct val="0"/>
        </a:spcBef>
        <a:spcAft>
          <a:spcPct val="0"/>
        </a:spcAft>
        <a:defRPr sz="4400" b="1">
          <a:solidFill>
            <a:schemeClr val="bg1"/>
          </a:solidFill>
          <a:latin typeface="Arial" charset="0"/>
        </a:defRPr>
      </a:lvl2pPr>
      <a:lvl3pPr algn="l" rtl="0" eaLnBrk="0" fontAlgn="base" hangingPunct="0">
        <a:spcBef>
          <a:spcPct val="0"/>
        </a:spcBef>
        <a:spcAft>
          <a:spcPct val="0"/>
        </a:spcAft>
        <a:defRPr sz="4400" b="1">
          <a:solidFill>
            <a:schemeClr val="bg1"/>
          </a:solidFill>
          <a:latin typeface="Arial" charset="0"/>
        </a:defRPr>
      </a:lvl3pPr>
      <a:lvl4pPr algn="l" rtl="0" eaLnBrk="0" fontAlgn="base" hangingPunct="0">
        <a:spcBef>
          <a:spcPct val="0"/>
        </a:spcBef>
        <a:spcAft>
          <a:spcPct val="0"/>
        </a:spcAft>
        <a:defRPr sz="4400" b="1">
          <a:solidFill>
            <a:schemeClr val="bg1"/>
          </a:solidFill>
          <a:latin typeface="Arial" charset="0"/>
        </a:defRPr>
      </a:lvl4pPr>
      <a:lvl5pPr algn="l" rtl="0" eaLnBrk="0" fontAlgn="base" hangingPunct="0">
        <a:spcBef>
          <a:spcPct val="0"/>
        </a:spcBef>
        <a:spcAft>
          <a:spcPct val="0"/>
        </a:spcAft>
        <a:defRPr sz="4400" b="1">
          <a:solidFill>
            <a:schemeClr val="bg1"/>
          </a:solidFill>
          <a:latin typeface="Arial" charset="0"/>
        </a:defRPr>
      </a:lvl5pPr>
      <a:lvl6pPr marL="457200" algn="l" rtl="0" fontAlgn="base">
        <a:spcBef>
          <a:spcPct val="0"/>
        </a:spcBef>
        <a:spcAft>
          <a:spcPct val="0"/>
        </a:spcAft>
        <a:defRPr sz="4400" b="1">
          <a:solidFill>
            <a:schemeClr val="bg1"/>
          </a:solidFill>
          <a:latin typeface="Arial" charset="0"/>
        </a:defRPr>
      </a:lvl6pPr>
      <a:lvl7pPr marL="914400" algn="l" rtl="0" fontAlgn="base">
        <a:spcBef>
          <a:spcPct val="0"/>
        </a:spcBef>
        <a:spcAft>
          <a:spcPct val="0"/>
        </a:spcAft>
        <a:defRPr sz="4400" b="1">
          <a:solidFill>
            <a:schemeClr val="bg1"/>
          </a:solidFill>
          <a:latin typeface="Arial" charset="0"/>
        </a:defRPr>
      </a:lvl7pPr>
      <a:lvl8pPr marL="1371600" algn="l" rtl="0" fontAlgn="base">
        <a:spcBef>
          <a:spcPct val="0"/>
        </a:spcBef>
        <a:spcAft>
          <a:spcPct val="0"/>
        </a:spcAft>
        <a:defRPr sz="4400" b="1">
          <a:solidFill>
            <a:schemeClr val="bg1"/>
          </a:solidFill>
          <a:latin typeface="Arial" charset="0"/>
        </a:defRPr>
      </a:lvl8pPr>
      <a:lvl9pPr marL="1828800" algn="l" rtl="0" fontAlgn="base">
        <a:spcBef>
          <a:spcPct val="0"/>
        </a:spcBef>
        <a:spcAft>
          <a:spcPct val="0"/>
        </a:spcAft>
        <a:defRPr sz="4400" b="1">
          <a:solidFill>
            <a:schemeClr val="bg1"/>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studentlife.utoronto.ca/cie/outbound-apply"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5"/>
          <p:cNvSpPr>
            <a:spLocks noGrp="1" noChangeArrowheads="1"/>
          </p:cNvSpPr>
          <p:nvPr>
            <p:ph type="ctrTitle"/>
          </p:nvPr>
        </p:nvSpPr>
        <p:spPr/>
        <p:txBody>
          <a:bodyPr/>
          <a:lstStyle/>
          <a:p>
            <a:pPr eaLnBrk="1" hangingPunct="1"/>
            <a:r>
              <a:rPr lang="en-CA" dirty="0" smtClean="0"/>
              <a:t>WELCOME TO THE FIFSW</a:t>
            </a:r>
          </a:p>
        </p:txBody>
      </p:sp>
      <p:sp>
        <p:nvSpPr>
          <p:cNvPr id="3075" name="Rectangle 6"/>
          <p:cNvSpPr>
            <a:spLocks noGrp="1" noChangeArrowheads="1"/>
          </p:cNvSpPr>
          <p:nvPr>
            <p:ph type="subTitle" idx="1"/>
          </p:nvPr>
        </p:nvSpPr>
        <p:spPr/>
        <p:txBody>
          <a:bodyPr/>
          <a:lstStyle/>
          <a:p>
            <a:pPr eaLnBrk="1" hangingPunct="1"/>
            <a:r>
              <a:rPr lang="en-US" dirty="0" smtClean="0"/>
              <a:t>April 6, 2020</a:t>
            </a:r>
            <a:endParaRPr lang="en-CA" dirty="0" smtClean="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1289" y="5690569"/>
            <a:ext cx="2483768" cy="116743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6255344"/>
            <a:ext cx="2280120" cy="365945"/>
          </a:xfrm>
          <a:prstGeom prst="rect">
            <a:avLst/>
          </a:prstGeom>
        </p:spPr>
      </p:pic>
    </p:spTree>
    <p:extLst>
      <p:ext uri="{BB962C8B-B14F-4D97-AF65-F5344CB8AC3E}">
        <p14:creationId xmlns:p14="http://schemas.microsoft.com/office/powerpoint/2010/main" val="61527586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PHA Requirements</a:t>
            </a:r>
            <a:endParaRPr lang="en-CA" dirty="0"/>
          </a:p>
        </p:txBody>
      </p:sp>
      <p:sp>
        <p:nvSpPr>
          <p:cNvPr id="3" name="Content Placeholder 2"/>
          <p:cNvSpPr>
            <a:spLocks noGrp="1"/>
          </p:cNvSpPr>
          <p:nvPr>
            <p:ph idx="1"/>
          </p:nvPr>
        </p:nvSpPr>
        <p:spPr/>
        <p:txBody>
          <a:bodyPr/>
          <a:lstStyle/>
          <a:p>
            <a:r>
              <a:rPr lang="en-CA" dirty="0" smtClean="0"/>
              <a:t>The completed immunization record form is emailed in confidence to the FIFSW external nurse who reviews and confirms compliance/clearance</a:t>
            </a:r>
          </a:p>
          <a:p>
            <a:r>
              <a:rPr lang="en-CA" dirty="0" smtClean="0"/>
              <a:t>Unfortunately, failure to be in compliance may delay or cancel a practicum </a:t>
            </a:r>
            <a:endParaRPr lang="en-CA" dirty="0"/>
          </a:p>
        </p:txBody>
      </p:sp>
    </p:spTree>
    <p:extLst>
      <p:ext uri="{BB962C8B-B14F-4D97-AF65-F5344CB8AC3E}">
        <p14:creationId xmlns:p14="http://schemas.microsoft.com/office/powerpoint/2010/main" val="2815238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Requirements </a:t>
            </a:r>
            <a:endParaRPr lang="en-CA" dirty="0"/>
          </a:p>
        </p:txBody>
      </p:sp>
      <p:sp>
        <p:nvSpPr>
          <p:cNvPr id="3" name="Content Placeholder 2"/>
          <p:cNvSpPr>
            <a:spLocks noGrp="1"/>
          </p:cNvSpPr>
          <p:nvPr>
            <p:ph idx="1"/>
          </p:nvPr>
        </p:nvSpPr>
        <p:spPr/>
        <p:txBody>
          <a:bodyPr/>
          <a:lstStyle/>
          <a:p>
            <a:r>
              <a:rPr lang="en-CA" sz="2800" dirty="0" smtClean="0"/>
              <a:t>NOTE: There may be costs associated with requirements: For example:</a:t>
            </a:r>
          </a:p>
          <a:p>
            <a:r>
              <a:rPr lang="en-CA" sz="2800" dirty="0" smtClean="0"/>
              <a:t>TB test or health care provider completing FIFSW immunization form</a:t>
            </a:r>
          </a:p>
          <a:p>
            <a:r>
              <a:rPr lang="en-CA" sz="2800" dirty="0" smtClean="0"/>
              <a:t>N95 Mask Fitting – approximately $</a:t>
            </a:r>
            <a:r>
              <a:rPr lang="en-CA" sz="2800" dirty="0" smtClean="0"/>
              <a:t>40.00 (delayed)</a:t>
            </a:r>
            <a:endParaRPr lang="en-CA" sz="2800" dirty="0" smtClean="0"/>
          </a:p>
          <a:p>
            <a:r>
              <a:rPr lang="en-CA" sz="2800" dirty="0" smtClean="0"/>
              <a:t>Vulnerable Sector Screening ( in Toronto in 2019 was $20.00 by certified cheque or money order)</a:t>
            </a:r>
          </a:p>
          <a:p>
            <a:r>
              <a:rPr lang="en-CA" sz="2800" dirty="0" smtClean="0"/>
              <a:t>Vulnerable sector screening in other jurisdictions </a:t>
            </a:r>
          </a:p>
          <a:p>
            <a:r>
              <a:rPr lang="en-CA" sz="2800" dirty="0" smtClean="0"/>
              <a:t>Parking, Public transportation costs</a:t>
            </a:r>
          </a:p>
          <a:p>
            <a:endParaRPr lang="en-CA" dirty="0"/>
          </a:p>
        </p:txBody>
      </p:sp>
    </p:spTree>
    <p:extLst>
      <p:ext uri="{BB962C8B-B14F-4D97-AF65-F5344CB8AC3E}">
        <p14:creationId xmlns:p14="http://schemas.microsoft.com/office/powerpoint/2010/main" val="2151188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Regulatory College or Board</a:t>
            </a:r>
            <a:endParaRPr lang="en-CA" dirty="0"/>
          </a:p>
        </p:txBody>
      </p:sp>
      <p:sp>
        <p:nvSpPr>
          <p:cNvPr id="3" name="Content Placeholder 2"/>
          <p:cNvSpPr>
            <a:spLocks noGrp="1"/>
          </p:cNvSpPr>
          <p:nvPr>
            <p:ph idx="1"/>
          </p:nvPr>
        </p:nvSpPr>
        <p:spPr/>
        <p:txBody>
          <a:bodyPr/>
          <a:lstStyle/>
          <a:p>
            <a:r>
              <a:rPr lang="en-CA" dirty="0" smtClean="0"/>
              <a:t>Before selecting practicums, familiarize yourself with the application and registration requirements of the regulatory body in which you intend to register</a:t>
            </a:r>
          </a:p>
          <a:p>
            <a:r>
              <a:rPr lang="en-CA" dirty="0" smtClean="0"/>
              <a:t>The regulatory body`s requirements may affect practicum selection</a:t>
            </a:r>
            <a:endParaRPr lang="en-CA" dirty="0"/>
          </a:p>
        </p:txBody>
      </p:sp>
    </p:spTree>
    <p:extLst>
      <p:ext uri="{BB962C8B-B14F-4D97-AF65-F5344CB8AC3E}">
        <p14:creationId xmlns:p14="http://schemas.microsoft.com/office/powerpoint/2010/main" val="929053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Accessibility Services</a:t>
            </a:r>
            <a:endParaRPr lang="en-CA" dirty="0"/>
          </a:p>
        </p:txBody>
      </p:sp>
      <p:sp>
        <p:nvSpPr>
          <p:cNvPr id="3" name="Content Placeholder 2"/>
          <p:cNvSpPr>
            <a:spLocks noGrp="1"/>
          </p:cNvSpPr>
          <p:nvPr>
            <p:ph idx="1"/>
          </p:nvPr>
        </p:nvSpPr>
        <p:spPr/>
        <p:txBody>
          <a:bodyPr/>
          <a:lstStyle/>
          <a:p>
            <a:pPr eaLnBrk="1" hangingPunct="1"/>
            <a:r>
              <a:rPr lang="en-CA" dirty="0" smtClean="0"/>
              <a:t>If </a:t>
            </a:r>
            <a:r>
              <a:rPr lang="en-CA" dirty="0"/>
              <a:t>accommodations are required, you must register with U of T Accessibility Office. The Practicum Office will work with </a:t>
            </a:r>
            <a:r>
              <a:rPr lang="en-CA" dirty="0" smtClean="0"/>
              <a:t>you </a:t>
            </a:r>
          </a:p>
          <a:p>
            <a:pPr eaLnBrk="1" hangingPunct="1"/>
            <a:r>
              <a:rPr lang="en-CA" dirty="0" smtClean="0"/>
              <a:t>Please notify </a:t>
            </a:r>
            <a:r>
              <a:rPr lang="en-CA" dirty="0"/>
              <a:t>the Practicum Office as early as </a:t>
            </a:r>
            <a:r>
              <a:rPr lang="en-CA" dirty="0" smtClean="0"/>
              <a:t>possible even before the deadline for new/incoming students to register with Accessibility Services </a:t>
            </a:r>
          </a:p>
          <a:p>
            <a:pPr eaLnBrk="1" hangingPunct="1"/>
            <a:endParaRPr lang="en-CA" dirty="0"/>
          </a:p>
          <a:p>
            <a:pPr eaLnBrk="1" hangingPunct="1"/>
            <a:endParaRPr lang="en-US" dirty="0"/>
          </a:p>
          <a:p>
            <a:endParaRPr lang="en-CA" dirty="0"/>
          </a:p>
        </p:txBody>
      </p:sp>
    </p:spTree>
    <p:extLst>
      <p:ext uri="{BB962C8B-B14F-4D97-AF65-F5344CB8AC3E}">
        <p14:creationId xmlns:p14="http://schemas.microsoft.com/office/powerpoint/2010/main" val="1942401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Sample Screen Shots</a:t>
            </a:r>
            <a:endParaRPr lang="en-CA" dirty="0"/>
          </a:p>
        </p:txBody>
      </p:sp>
      <p:sp>
        <p:nvSpPr>
          <p:cNvPr id="3" name="Content Placeholder 2"/>
          <p:cNvSpPr>
            <a:spLocks noGrp="1"/>
          </p:cNvSpPr>
          <p:nvPr>
            <p:ph idx="1"/>
          </p:nvPr>
        </p:nvSpPr>
        <p:spPr/>
        <p:txBody>
          <a:bodyPr/>
          <a:lstStyle/>
          <a:p>
            <a:r>
              <a:rPr lang="en-CA" dirty="0" smtClean="0"/>
              <a:t>All Practicum Units</a:t>
            </a:r>
          </a:p>
          <a:p>
            <a:r>
              <a:rPr lang="en-CA" dirty="0" smtClean="0"/>
              <a:t>Form A - Student Request for Practicum Interviews</a:t>
            </a:r>
          </a:p>
          <a:p>
            <a:r>
              <a:rPr lang="en-CA" dirty="0" smtClean="0"/>
              <a:t>Form C – Student Feedback After Practicum Interviews</a:t>
            </a:r>
            <a:endParaRPr lang="en-CA" dirty="0"/>
          </a:p>
        </p:txBody>
      </p:sp>
    </p:spTree>
    <p:extLst>
      <p:ext uri="{BB962C8B-B14F-4D97-AF65-F5344CB8AC3E}">
        <p14:creationId xmlns:p14="http://schemas.microsoft.com/office/powerpoint/2010/main" val="3975645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1907704" y="2420888"/>
            <a:ext cx="1728192"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53578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7926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32185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52519" cy="7333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619672" y="3933056"/>
            <a:ext cx="5112568"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40193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1"/>
          <p:cNvSpPr>
            <a:spLocks noGrp="1"/>
          </p:cNvSpPr>
          <p:nvPr>
            <p:ph type="title"/>
          </p:nvPr>
        </p:nvSpPr>
        <p:spPr>
          <a:xfrm>
            <a:off x="179387" y="116632"/>
            <a:ext cx="8785225" cy="1143000"/>
          </a:xfrm>
        </p:spPr>
        <p:txBody>
          <a:bodyPr/>
          <a:lstStyle/>
          <a:p>
            <a:pPr algn="ctr"/>
            <a:r>
              <a:rPr lang="en-CA" dirty="0" smtClean="0"/>
              <a:t>How the PAS Works</a:t>
            </a:r>
          </a:p>
        </p:txBody>
      </p:sp>
      <p:sp>
        <p:nvSpPr>
          <p:cNvPr id="18435" name="Content Placeholder 2"/>
          <p:cNvSpPr>
            <a:spLocks noGrp="1"/>
          </p:cNvSpPr>
          <p:nvPr>
            <p:ph idx="1"/>
          </p:nvPr>
        </p:nvSpPr>
        <p:spPr>
          <a:xfrm>
            <a:off x="225728" y="1196752"/>
            <a:ext cx="8785225" cy="4133850"/>
          </a:xfrm>
        </p:spPr>
        <p:txBody>
          <a:bodyPr/>
          <a:lstStyle/>
          <a:p>
            <a:r>
              <a:rPr lang="en-CA" sz="2400" dirty="0" smtClean="0"/>
              <a:t>Once you submit FORM A indicating your 5 ranked selections:</a:t>
            </a:r>
          </a:p>
          <a:p>
            <a:r>
              <a:rPr lang="en-CA" sz="2400" dirty="0" smtClean="0"/>
              <a:t>The PAS computer program determines the matches in two stages: 1. works towards matching the most students with one of the five selections; and, </a:t>
            </a:r>
          </a:p>
          <a:p>
            <a:r>
              <a:rPr lang="en-CA" sz="2400" dirty="0" smtClean="0"/>
              <a:t>2. tries to improve the interview matches by moving up your rank order if possible</a:t>
            </a:r>
          </a:p>
          <a:p>
            <a:r>
              <a:rPr lang="en-CA" sz="2400" dirty="0" smtClean="0"/>
              <a:t>It is possible that the  PAS outcome results in your match to 0 or 1 interview at the first round. </a:t>
            </a:r>
            <a:r>
              <a:rPr lang="en-CA" sz="2400" b="1" dirty="0" smtClean="0"/>
              <a:t>This is not uncommon. </a:t>
            </a:r>
            <a:endParaRPr lang="en-CA" sz="2400" dirty="0" smtClean="0"/>
          </a:p>
          <a:p>
            <a:r>
              <a:rPr lang="en-CA" sz="2400" dirty="0" smtClean="0"/>
              <a:t>If you are not matched with 2 interviews at the time of the first computer program run, you will select another practicum.</a:t>
            </a:r>
          </a:p>
          <a:p>
            <a:r>
              <a:rPr lang="en-CA" sz="2400" dirty="0" smtClean="0"/>
              <a:t>All students will be matched with 2 interviews.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1289" y="5690569"/>
            <a:ext cx="2483768" cy="116743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6255344"/>
            <a:ext cx="2280120" cy="365945"/>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How the PAS Works</a:t>
            </a:r>
            <a:endParaRPr lang="en-CA" dirty="0"/>
          </a:p>
        </p:txBody>
      </p:sp>
      <p:sp>
        <p:nvSpPr>
          <p:cNvPr id="3" name="Content Placeholder 2"/>
          <p:cNvSpPr>
            <a:spLocks noGrp="1"/>
          </p:cNvSpPr>
          <p:nvPr>
            <p:ph idx="1"/>
          </p:nvPr>
        </p:nvSpPr>
        <p:spPr/>
        <p:txBody>
          <a:bodyPr/>
          <a:lstStyle/>
          <a:p>
            <a:r>
              <a:rPr lang="en-CA" sz="2400" dirty="0" smtClean="0"/>
              <a:t>RED will pop up on the name of a practicum when 10 students have submitted the same</a:t>
            </a:r>
          </a:p>
          <a:p>
            <a:r>
              <a:rPr lang="en-CA" sz="2400" dirty="0" smtClean="0"/>
              <a:t>“UPDATED”, “NEW” practicums will be displayed in red</a:t>
            </a:r>
          </a:p>
          <a:p>
            <a:r>
              <a:rPr lang="en-CA" sz="2400" dirty="0" smtClean="0"/>
              <a:t>FORM A can be submitted AS MANY TIMES as you wish before the final submission date. You may change your mind until the final date and time</a:t>
            </a:r>
          </a:p>
          <a:p>
            <a:r>
              <a:rPr lang="en-CA" sz="2400" dirty="0" smtClean="0"/>
              <a:t>The PAS is not static. The majority of practicums are uploaded when the PAS opens. However, practicums are added and others are withdrawn by the organizations through the process</a:t>
            </a:r>
          </a:p>
          <a:p>
            <a:r>
              <a:rPr lang="en-CA" sz="2400" dirty="0" smtClean="0"/>
              <a:t> </a:t>
            </a:r>
            <a:endParaRPr lang="en-CA" sz="2400" dirty="0"/>
          </a:p>
        </p:txBody>
      </p:sp>
    </p:spTree>
    <p:extLst>
      <p:ext uri="{BB962C8B-B14F-4D97-AF65-F5344CB8AC3E}">
        <p14:creationId xmlns:p14="http://schemas.microsoft.com/office/powerpoint/2010/main" val="4250121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ctr" eaLnBrk="1" hangingPunct="1"/>
            <a:r>
              <a:rPr lang="en-US" dirty="0" smtClean="0"/>
              <a:t>Practicum Office</a:t>
            </a:r>
            <a:br>
              <a:rPr lang="en-US" dirty="0" smtClean="0"/>
            </a:br>
            <a:endParaRPr lang="en-US" dirty="0" smtClean="0"/>
          </a:p>
        </p:txBody>
      </p:sp>
      <p:sp>
        <p:nvSpPr>
          <p:cNvPr id="4099" name="Rectangle 3"/>
          <p:cNvSpPr>
            <a:spLocks noGrp="1" noChangeArrowheads="1"/>
          </p:cNvSpPr>
          <p:nvPr>
            <p:ph type="body" idx="1"/>
          </p:nvPr>
        </p:nvSpPr>
        <p:spPr/>
        <p:txBody>
          <a:bodyPr/>
          <a:lstStyle/>
          <a:p>
            <a:pPr eaLnBrk="1" hangingPunct="1">
              <a:lnSpc>
                <a:spcPct val="90000"/>
              </a:lnSpc>
            </a:pPr>
            <a:r>
              <a:rPr lang="en-US" sz="2400" dirty="0" smtClean="0"/>
              <a:t>Eileen McKee - Assistant Dean, Field Education </a:t>
            </a:r>
            <a:r>
              <a:rPr lang="en-US" sz="2400" i="1" dirty="0" smtClean="0"/>
              <a:t>e.mckee@utoronto.ca</a:t>
            </a:r>
          </a:p>
          <a:p>
            <a:pPr eaLnBrk="1" hangingPunct="1">
              <a:lnSpc>
                <a:spcPct val="90000"/>
              </a:lnSpc>
            </a:pPr>
            <a:r>
              <a:rPr lang="en-US" sz="2400" dirty="0" smtClean="0"/>
              <a:t>Mindy Coplevitch - Practicum Coordinator </a:t>
            </a:r>
            <a:r>
              <a:rPr lang="en-US" sz="2400" i="1" dirty="0" smtClean="0"/>
              <a:t>m.coplevitch@utoronto.ca</a:t>
            </a:r>
          </a:p>
          <a:p>
            <a:pPr eaLnBrk="1" hangingPunct="1">
              <a:lnSpc>
                <a:spcPct val="90000"/>
              </a:lnSpc>
            </a:pPr>
            <a:r>
              <a:rPr lang="en-US" sz="2400" dirty="0" smtClean="0"/>
              <a:t>Sun Ooi – Practicum Coordinator </a:t>
            </a:r>
            <a:r>
              <a:rPr lang="en-US" sz="2400" i="1" dirty="0" smtClean="0"/>
              <a:t>sun.ooi@utoronto.ca</a:t>
            </a:r>
            <a:endParaRPr lang="en-US" sz="2400" i="1" dirty="0"/>
          </a:p>
          <a:p>
            <a:pPr eaLnBrk="1" hangingPunct="1">
              <a:lnSpc>
                <a:spcPct val="90000"/>
              </a:lnSpc>
            </a:pPr>
            <a:r>
              <a:rPr lang="en-US" sz="2400" dirty="0" smtClean="0"/>
              <a:t>Denise Russell - Practicum Assistant </a:t>
            </a:r>
            <a:r>
              <a:rPr lang="en-US" sz="2400" i="1" dirty="0" smtClean="0"/>
              <a:t>denise.russell@utoronto.ca</a:t>
            </a:r>
          </a:p>
          <a:p>
            <a:pPr eaLnBrk="1" hangingPunct="1">
              <a:lnSpc>
                <a:spcPct val="90000"/>
              </a:lnSpc>
            </a:pPr>
            <a:r>
              <a:rPr lang="en-US" sz="2400" dirty="0" smtClean="0"/>
              <a:t>Catherine Connochie – Practicum Assistant </a:t>
            </a:r>
            <a:r>
              <a:rPr lang="en-US" sz="2400" i="1" dirty="0" smtClean="0"/>
              <a:t>catherine.connochie@utoronto.ca</a:t>
            </a:r>
          </a:p>
          <a:p>
            <a:pPr eaLnBrk="1" hangingPunct="1">
              <a:lnSpc>
                <a:spcPct val="90000"/>
              </a:lnSpc>
            </a:pPr>
            <a:r>
              <a:rPr lang="en-US" sz="2400" dirty="0" smtClean="0"/>
              <a:t>Melanie LeBlanc – Coordinator, Indigenous Initiatives </a:t>
            </a:r>
            <a:r>
              <a:rPr lang="en-US" sz="2400" i="1" dirty="0" smtClean="0"/>
              <a:t>mel.leblanc@utoronto.ca</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1289" y="5690569"/>
            <a:ext cx="2483768" cy="116743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6255344"/>
            <a:ext cx="2280120" cy="36594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FORM A</a:t>
            </a:r>
            <a:endParaRPr lang="en-CA" dirty="0"/>
          </a:p>
        </p:txBody>
      </p:sp>
      <p:sp>
        <p:nvSpPr>
          <p:cNvPr id="3" name="Content Placeholder 2"/>
          <p:cNvSpPr>
            <a:spLocks noGrp="1"/>
          </p:cNvSpPr>
          <p:nvPr>
            <p:ph idx="1"/>
          </p:nvPr>
        </p:nvSpPr>
        <p:spPr/>
        <p:txBody>
          <a:bodyPr/>
          <a:lstStyle/>
          <a:p>
            <a:r>
              <a:rPr lang="en-CA" sz="2400" dirty="0" smtClean="0"/>
              <a:t>Rank order 5 selections on FORM A</a:t>
            </a:r>
          </a:p>
          <a:p>
            <a:r>
              <a:rPr lang="en-CA" sz="2400" dirty="0" smtClean="0"/>
              <a:t>The PAS will NOT accept less than 5</a:t>
            </a:r>
          </a:p>
          <a:p>
            <a:r>
              <a:rPr lang="en-CA" sz="2400" dirty="0" smtClean="0"/>
              <a:t>There is no benefit to submitting early. All are considered on the final date/time, after which no submission will be permitted</a:t>
            </a:r>
          </a:p>
          <a:p>
            <a:r>
              <a:rPr lang="en-CA" sz="2400" dirty="0" smtClean="0"/>
              <a:t>You can resubmit FORM A as many times as you wish before the deadline</a:t>
            </a:r>
          </a:p>
          <a:p>
            <a:r>
              <a:rPr lang="en-CA" sz="2400" dirty="0" smtClean="0"/>
              <a:t>The detailed schedule and time lines will be communicated by email and on the FIFSW website</a:t>
            </a:r>
          </a:p>
          <a:p>
            <a:endParaRPr lang="en-CA" dirty="0"/>
          </a:p>
        </p:txBody>
      </p:sp>
    </p:spTree>
    <p:extLst>
      <p:ext uri="{BB962C8B-B14F-4D97-AF65-F5344CB8AC3E}">
        <p14:creationId xmlns:p14="http://schemas.microsoft.com/office/powerpoint/2010/main" val="957849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The Interviews </a:t>
            </a:r>
            <a:endParaRPr lang="en-CA" dirty="0"/>
          </a:p>
        </p:txBody>
      </p:sp>
      <p:sp>
        <p:nvSpPr>
          <p:cNvPr id="3" name="Content Placeholder 2"/>
          <p:cNvSpPr>
            <a:spLocks noGrp="1"/>
          </p:cNvSpPr>
          <p:nvPr>
            <p:ph idx="1"/>
          </p:nvPr>
        </p:nvSpPr>
        <p:spPr/>
        <p:txBody>
          <a:bodyPr/>
          <a:lstStyle/>
          <a:p>
            <a:r>
              <a:rPr lang="en-CA" dirty="0" smtClean="0"/>
              <a:t>If the result is 0 or 1 interview match after the first computer program run, the Practicum Office will contact you to choose an additional practicum</a:t>
            </a:r>
          </a:p>
          <a:p>
            <a:r>
              <a:rPr lang="en-CA" dirty="0" smtClean="0"/>
              <a:t>Revisit the PAS and select again. Instructions will be provided</a:t>
            </a:r>
          </a:p>
          <a:p>
            <a:r>
              <a:rPr lang="en-CA" dirty="0" smtClean="0"/>
              <a:t>Newly received practicums are only offered  to students who are matched with 0 or 1 interview. </a:t>
            </a:r>
            <a:endParaRPr lang="en-CA" dirty="0"/>
          </a:p>
        </p:txBody>
      </p:sp>
    </p:spTree>
    <p:extLst>
      <p:ext uri="{BB962C8B-B14F-4D97-AF65-F5344CB8AC3E}">
        <p14:creationId xmlns:p14="http://schemas.microsoft.com/office/powerpoint/2010/main" val="39910162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The Interviews</a:t>
            </a:r>
            <a:endParaRPr lang="en-CA" dirty="0"/>
          </a:p>
        </p:txBody>
      </p:sp>
      <p:sp>
        <p:nvSpPr>
          <p:cNvPr id="3" name="Content Placeholder 2"/>
          <p:cNvSpPr>
            <a:spLocks noGrp="1"/>
          </p:cNvSpPr>
          <p:nvPr>
            <p:ph idx="1"/>
          </p:nvPr>
        </p:nvSpPr>
        <p:spPr/>
        <p:txBody>
          <a:bodyPr/>
          <a:lstStyle/>
          <a:p>
            <a:r>
              <a:rPr lang="en-CA" sz="2800" dirty="0" smtClean="0"/>
              <a:t>When the PAS opens to view your interview matches, you may contact the Field Instructors to arrange the interviews</a:t>
            </a:r>
          </a:p>
          <a:p>
            <a:r>
              <a:rPr lang="en-CA" sz="2800" dirty="0" smtClean="0"/>
              <a:t>The Field Instructors will also see your name</a:t>
            </a:r>
          </a:p>
          <a:p>
            <a:r>
              <a:rPr lang="en-CA" sz="2800" dirty="0" smtClean="0"/>
              <a:t>If you are assigned 1 interview at the outset, please make contact  with the Field Instructor for the interview</a:t>
            </a:r>
          </a:p>
          <a:p>
            <a:r>
              <a:rPr lang="en-CA" sz="2800" dirty="0" smtClean="0"/>
              <a:t>The Practicum Office will continue to work with you for a second interview </a:t>
            </a:r>
            <a:endParaRPr lang="en-CA" sz="2800" dirty="0"/>
          </a:p>
        </p:txBody>
      </p:sp>
    </p:spTree>
    <p:extLst>
      <p:ext uri="{BB962C8B-B14F-4D97-AF65-F5344CB8AC3E}">
        <p14:creationId xmlns:p14="http://schemas.microsoft.com/office/powerpoint/2010/main" val="556085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The Interviews</a:t>
            </a:r>
            <a:endParaRPr lang="en-CA" dirty="0"/>
          </a:p>
        </p:txBody>
      </p:sp>
      <p:sp>
        <p:nvSpPr>
          <p:cNvPr id="3" name="Content Placeholder 2"/>
          <p:cNvSpPr>
            <a:spLocks noGrp="1"/>
          </p:cNvSpPr>
          <p:nvPr>
            <p:ph idx="1"/>
          </p:nvPr>
        </p:nvSpPr>
        <p:spPr/>
        <p:txBody>
          <a:bodyPr/>
          <a:lstStyle/>
          <a:p>
            <a:pPr eaLnBrk="1" hangingPunct="1">
              <a:lnSpc>
                <a:spcPct val="90000"/>
              </a:lnSpc>
            </a:pPr>
            <a:r>
              <a:rPr lang="en-US" dirty="0" smtClean="0"/>
              <a:t>Initiate </a:t>
            </a:r>
            <a:r>
              <a:rPr lang="en-US" dirty="0"/>
              <a:t>first contact to </a:t>
            </a:r>
            <a:r>
              <a:rPr lang="en-US" dirty="0" smtClean="0"/>
              <a:t>the Field Instructor </a:t>
            </a:r>
            <a:r>
              <a:rPr lang="en-US" dirty="0"/>
              <a:t>by phone and email. </a:t>
            </a:r>
            <a:r>
              <a:rPr lang="en-US" dirty="0" smtClean="0"/>
              <a:t>When </a:t>
            </a:r>
            <a:r>
              <a:rPr lang="en-US" dirty="0"/>
              <a:t>there is more than one Field Instructor - contact all and then confirm who will be the main contact person, </a:t>
            </a:r>
            <a:r>
              <a:rPr lang="en-US" i="1" dirty="0"/>
              <a:t>unless otherwise indicated on the PAS</a:t>
            </a:r>
          </a:p>
          <a:p>
            <a:pPr eaLnBrk="1" hangingPunct="1">
              <a:lnSpc>
                <a:spcPct val="90000"/>
              </a:lnSpc>
              <a:buNone/>
            </a:pPr>
            <a:endParaRPr lang="en-US" dirty="0"/>
          </a:p>
          <a:p>
            <a:endParaRPr lang="en-CA" dirty="0"/>
          </a:p>
        </p:txBody>
      </p:sp>
    </p:spTree>
    <p:extLst>
      <p:ext uri="{BB962C8B-B14F-4D97-AF65-F5344CB8AC3E}">
        <p14:creationId xmlns:p14="http://schemas.microsoft.com/office/powerpoint/2010/main" val="375900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The Interviews</a:t>
            </a:r>
            <a:endParaRPr lang="en-CA" dirty="0"/>
          </a:p>
        </p:txBody>
      </p:sp>
      <p:sp>
        <p:nvSpPr>
          <p:cNvPr id="3" name="Content Placeholder 2"/>
          <p:cNvSpPr>
            <a:spLocks noGrp="1"/>
          </p:cNvSpPr>
          <p:nvPr>
            <p:ph idx="1"/>
          </p:nvPr>
        </p:nvSpPr>
        <p:spPr/>
        <p:txBody>
          <a:bodyPr/>
          <a:lstStyle/>
          <a:p>
            <a:r>
              <a:rPr lang="en-CA" dirty="0" smtClean="0"/>
              <a:t>The depth of the interview may vary between organizations – from informal/casual to highly structured. It is at the discretion of the organization</a:t>
            </a:r>
          </a:p>
          <a:p>
            <a:r>
              <a:rPr lang="en-CA" dirty="0" smtClean="0"/>
              <a:t>You may be asked to talk about your BSW practice or volunteer/work experience; respond to case scenarios; write sample case notes or process recordings; meet with the entire team, etc.</a:t>
            </a:r>
            <a:endParaRPr lang="en-CA" dirty="0"/>
          </a:p>
        </p:txBody>
      </p:sp>
    </p:spTree>
    <p:extLst>
      <p:ext uri="{BB962C8B-B14F-4D97-AF65-F5344CB8AC3E}">
        <p14:creationId xmlns:p14="http://schemas.microsoft.com/office/powerpoint/2010/main" val="33087640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The Interviews</a:t>
            </a:r>
            <a:endParaRPr lang="en-CA" dirty="0"/>
          </a:p>
        </p:txBody>
      </p:sp>
      <p:sp>
        <p:nvSpPr>
          <p:cNvPr id="3" name="Content Placeholder 2"/>
          <p:cNvSpPr>
            <a:spLocks noGrp="1"/>
          </p:cNvSpPr>
          <p:nvPr>
            <p:ph idx="1"/>
          </p:nvPr>
        </p:nvSpPr>
        <p:spPr/>
        <p:txBody>
          <a:bodyPr/>
          <a:lstStyle/>
          <a:p>
            <a:r>
              <a:rPr lang="en-CA" dirty="0" smtClean="0"/>
              <a:t>We know you know: This is a professional interview. Arrive prepared and knowledgeable about the organization</a:t>
            </a:r>
          </a:p>
          <a:p>
            <a:r>
              <a:rPr lang="en-CA" dirty="0" smtClean="0"/>
              <a:t>Ask Field Instructors if they wish to receive a cover letter/resume ahead of time</a:t>
            </a:r>
          </a:p>
          <a:p>
            <a:r>
              <a:rPr lang="en-CA" dirty="0" smtClean="0"/>
              <a:t>Let them know what you wish to learn</a:t>
            </a:r>
          </a:p>
          <a:p>
            <a:endParaRPr lang="en-CA" dirty="0"/>
          </a:p>
        </p:txBody>
      </p:sp>
    </p:spTree>
    <p:extLst>
      <p:ext uri="{BB962C8B-B14F-4D97-AF65-F5344CB8AC3E}">
        <p14:creationId xmlns:p14="http://schemas.microsoft.com/office/powerpoint/2010/main" val="31016092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Post Interviews</a:t>
            </a:r>
          </a:p>
        </p:txBody>
      </p:sp>
      <p:sp>
        <p:nvSpPr>
          <p:cNvPr id="3" name="Content Placeholder 2"/>
          <p:cNvSpPr>
            <a:spLocks noGrp="1"/>
          </p:cNvSpPr>
          <p:nvPr>
            <p:ph idx="1"/>
          </p:nvPr>
        </p:nvSpPr>
        <p:spPr/>
        <p:txBody>
          <a:bodyPr/>
          <a:lstStyle/>
          <a:p>
            <a:r>
              <a:rPr lang="en-CA" dirty="0"/>
              <a:t>Using FORM C</a:t>
            </a:r>
          </a:p>
          <a:p>
            <a:r>
              <a:rPr lang="en-CA" dirty="0"/>
              <a:t>FORM C is your feedback form to rank order the two interviews</a:t>
            </a:r>
          </a:p>
          <a:p>
            <a:r>
              <a:rPr lang="en-CA" dirty="0"/>
              <a:t>Both fields must be filled</a:t>
            </a:r>
          </a:p>
          <a:p>
            <a:r>
              <a:rPr lang="en-CA" dirty="0"/>
              <a:t>If after the interview(s) you believe the practicum is of concern, contact the Practicum Office immediately – BEFORE YOU SUBMIT FORM C</a:t>
            </a:r>
          </a:p>
          <a:p>
            <a:endParaRPr lang="en-CA" dirty="0"/>
          </a:p>
        </p:txBody>
      </p:sp>
    </p:spTree>
    <p:extLst>
      <p:ext uri="{BB962C8B-B14F-4D97-AF65-F5344CB8AC3E}">
        <p14:creationId xmlns:p14="http://schemas.microsoft.com/office/powerpoint/2010/main" val="20681220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Post Interviews</a:t>
            </a:r>
          </a:p>
        </p:txBody>
      </p:sp>
      <p:sp>
        <p:nvSpPr>
          <p:cNvPr id="3" name="Content Placeholder 2"/>
          <p:cNvSpPr>
            <a:spLocks noGrp="1"/>
          </p:cNvSpPr>
          <p:nvPr>
            <p:ph idx="1"/>
          </p:nvPr>
        </p:nvSpPr>
        <p:spPr/>
        <p:txBody>
          <a:bodyPr/>
          <a:lstStyle/>
          <a:p>
            <a:r>
              <a:rPr lang="en-CA" dirty="0"/>
              <a:t>Following the interviews, field instructors also provide feedback to the PAS in confidence</a:t>
            </a:r>
          </a:p>
          <a:p>
            <a:endParaRPr lang="en-CA" dirty="0"/>
          </a:p>
        </p:txBody>
      </p:sp>
    </p:spTree>
    <p:extLst>
      <p:ext uri="{BB962C8B-B14F-4D97-AF65-F5344CB8AC3E}">
        <p14:creationId xmlns:p14="http://schemas.microsoft.com/office/powerpoint/2010/main" val="2097680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Practicums Outside of the PAS Process</a:t>
            </a:r>
            <a:endParaRPr lang="en-CA" dirty="0"/>
          </a:p>
        </p:txBody>
      </p:sp>
      <p:sp>
        <p:nvSpPr>
          <p:cNvPr id="3" name="Content Placeholder 2"/>
          <p:cNvSpPr>
            <a:spLocks noGrp="1"/>
          </p:cNvSpPr>
          <p:nvPr>
            <p:ph idx="1"/>
          </p:nvPr>
        </p:nvSpPr>
        <p:spPr/>
        <p:txBody>
          <a:bodyPr/>
          <a:lstStyle/>
          <a:p>
            <a:r>
              <a:rPr lang="en-CA" dirty="0" smtClean="0"/>
              <a:t>On the FIFSW website: “</a:t>
            </a:r>
            <a:r>
              <a:rPr lang="en-CA" i="1" dirty="0" smtClean="0"/>
              <a:t>Competitive </a:t>
            </a:r>
            <a:r>
              <a:rPr lang="en-CA" dirty="0" smtClean="0"/>
              <a:t>practicums” (competitive because they are open to other academic institutions), </a:t>
            </a:r>
            <a:r>
              <a:rPr lang="en-CA" i="1" dirty="0" smtClean="0"/>
              <a:t>outside the GTA </a:t>
            </a:r>
            <a:r>
              <a:rPr lang="en-CA" dirty="0" smtClean="0"/>
              <a:t>and </a:t>
            </a:r>
            <a:r>
              <a:rPr lang="en-CA" i="1" dirty="0" smtClean="0"/>
              <a:t>some unique opportunities</a:t>
            </a:r>
            <a:endParaRPr lang="en-CA" dirty="0"/>
          </a:p>
          <a:p>
            <a:r>
              <a:rPr lang="en-CA" dirty="0" smtClean="0"/>
              <a:t> Each may have an application process and application date that is not aligned with the PAS process</a:t>
            </a:r>
          </a:p>
          <a:p>
            <a:r>
              <a:rPr lang="en-CA" dirty="0" smtClean="0"/>
              <a:t>You may apply to these practicums AND join the PAS process</a:t>
            </a:r>
            <a:endParaRPr lang="en-CA" dirty="0"/>
          </a:p>
        </p:txBody>
      </p:sp>
    </p:spTree>
    <p:extLst>
      <p:ext uri="{BB962C8B-B14F-4D97-AF65-F5344CB8AC3E}">
        <p14:creationId xmlns:p14="http://schemas.microsoft.com/office/powerpoint/2010/main" val="270344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Practicums Outside of the PAS </a:t>
            </a:r>
            <a:r>
              <a:rPr lang="en-CA" dirty="0" smtClean="0"/>
              <a:t>Process</a:t>
            </a:r>
            <a:endParaRPr lang="en-CA" dirty="0"/>
          </a:p>
        </p:txBody>
      </p:sp>
      <p:sp>
        <p:nvSpPr>
          <p:cNvPr id="3" name="Content Placeholder 2"/>
          <p:cNvSpPr>
            <a:spLocks noGrp="1"/>
          </p:cNvSpPr>
          <p:nvPr>
            <p:ph idx="1"/>
          </p:nvPr>
        </p:nvSpPr>
        <p:spPr/>
        <p:txBody>
          <a:bodyPr/>
          <a:lstStyle/>
          <a:p>
            <a:r>
              <a:rPr lang="en-CA" dirty="0" smtClean="0"/>
              <a:t>If you accept a competitive, unique  or outside the GTA practicum you need not be part of the PAS process</a:t>
            </a:r>
            <a:endParaRPr lang="en-CA" dirty="0"/>
          </a:p>
        </p:txBody>
      </p:sp>
    </p:spTree>
    <p:extLst>
      <p:ext uri="{BB962C8B-B14F-4D97-AF65-F5344CB8AC3E}">
        <p14:creationId xmlns:p14="http://schemas.microsoft.com/office/powerpoint/2010/main" val="3089403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ctr" eaLnBrk="1" hangingPunct="1"/>
            <a:r>
              <a:rPr lang="en-US" dirty="0" smtClean="0"/>
              <a:t>Practicum Time Requirement </a:t>
            </a:r>
            <a:endParaRPr lang="en-CA" dirty="0" smtClean="0"/>
          </a:p>
        </p:txBody>
      </p:sp>
      <p:sp>
        <p:nvSpPr>
          <p:cNvPr id="6147" name="Rectangle 3"/>
          <p:cNvSpPr>
            <a:spLocks noGrp="1" noChangeArrowheads="1"/>
          </p:cNvSpPr>
          <p:nvPr>
            <p:ph type="body" idx="1"/>
          </p:nvPr>
        </p:nvSpPr>
        <p:spPr/>
        <p:txBody>
          <a:bodyPr/>
          <a:lstStyle/>
          <a:p>
            <a:pPr eaLnBrk="1" hangingPunct="1"/>
            <a:r>
              <a:rPr lang="en-US" dirty="0" smtClean="0"/>
              <a:t>CASWE confirms 337.5 hours Approximately  48.2 days</a:t>
            </a:r>
          </a:p>
          <a:p>
            <a:pPr eaLnBrk="1" hangingPunct="1"/>
            <a:r>
              <a:rPr lang="en-US" dirty="0" smtClean="0"/>
              <a:t>8 hour – 1 hour = 7 hour / day  </a:t>
            </a:r>
          </a:p>
          <a:p>
            <a:pPr eaLnBrk="1" hangingPunct="1"/>
            <a:r>
              <a:rPr lang="en-US" dirty="0" smtClean="0"/>
              <a:t>September 2020 –April 2021- may start later</a:t>
            </a:r>
          </a:p>
          <a:p>
            <a:pPr eaLnBrk="1" hangingPunct="1"/>
            <a:r>
              <a:rPr lang="en-US" dirty="0" smtClean="0"/>
              <a:t>3 days per week-Wednesday, Thursday and Friday</a:t>
            </a:r>
          </a:p>
          <a:p>
            <a:pPr eaLnBrk="1" hangingPunct="1"/>
            <a:r>
              <a:rPr lang="en-US" dirty="0" smtClean="0"/>
              <a:t>OR summer </a:t>
            </a:r>
            <a:r>
              <a:rPr lang="en-US" dirty="0"/>
              <a:t>2021 </a:t>
            </a:r>
            <a:r>
              <a:rPr lang="en-US" dirty="0" smtClean="0"/>
              <a:t>BLOCK 4-5 </a:t>
            </a:r>
            <a:r>
              <a:rPr lang="en-US" dirty="0"/>
              <a:t>days per </a:t>
            </a:r>
            <a:r>
              <a:rPr lang="en-US" dirty="0" smtClean="0"/>
              <a:t>week @ 337.5 hours</a:t>
            </a:r>
            <a:endParaRPr lang="en-US" dirty="0"/>
          </a:p>
          <a:p>
            <a:pPr eaLnBrk="1" hangingPunct="1"/>
            <a:endParaRPr lang="en-US" dirty="0" smtClean="0"/>
          </a:p>
          <a:p>
            <a:pPr eaLnBrk="1" hangingPunct="1"/>
            <a:endParaRPr lang="en-US" dirty="0" smtClean="0"/>
          </a:p>
          <a:p>
            <a:pPr eaLnBrk="1" hangingPunct="1"/>
            <a:endParaRPr lang="en-CA" sz="3600"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1289" y="5690569"/>
            <a:ext cx="2483768" cy="116743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6255344"/>
            <a:ext cx="2280120" cy="365945"/>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Practicums Outside of the PAS </a:t>
            </a:r>
            <a:r>
              <a:rPr lang="en-CA" dirty="0" smtClean="0"/>
              <a:t>Process</a:t>
            </a:r>
            <a:endParaRPr lang="en-CA" dirty="0"/>
          </a:p>
        </p:txBody>
      </p:sp>
      <p:sp>
        <p:nvSpPr>
          <p:cNvPr id="3" name="Content Placeholder 2"/>
          <p:cNvSpPr>
            <a:spLocks noGrp="1"/>
          </p:cNvSpPr>
          <p:nvPr>
            <p:ph idx="1"/>
          </p:nvPr>
        </p:nvSpPr>
        <p:spPr/>
        <p:txBody>
          <a:bodyPr/>
          <a:lstStyle/>
          <a:p>
            <a:r>
              <a:rPr lang="en-CA" sz="2800" dirty="0"/>
              <a:t>Please contact the Practicum </a:t>
            </a:r>
            <a:r>
              <a:rPr lang="en-CA" sz="2800" dirty="0" smtClean="0"/>
              <a:t>Office:</a:t>
            </a:r>
            <a:endParaRPr lang="en-CA" sz="2800" dirty="0"/>
          </a:p>
          <a:p>
            <a:r>
              <a:rPr lang="en-CA" sz="2800" dirty="0" smtClean="0"/>
              <a:t>If you wish to explore a practicum in your home community (province, state, country). Most likely the geographic location will be at a distance from the FIFSW  during the  academic year course work. A summer practicum will be explored </a:t>
            </a:r>
          </a:p>
          <a:p>
            <a:r>
              <a:rPr lang="en-CA" sz="2800" dirty="0" smtClean="0"/>
              <a:t>Three international opportunities may be available in  summer 2021 because we have exchanges with Hebrew University, University of Edinburgh, and University of Melbourne. </a:t>
            </a:r>
          </a:p>
        </p:txBody>
      </p:sp>
    </p:spTree>
    <p:extLst>
      <p:ext uri="{BB962C8B-B14F-4D97-AF65-F5344CB8AC3E}">
        <p14:creationId xmlns:p14="http://schemas.microsoft.com/office/powerpoint/2010/main" val="23978096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Practicums Outside of the PAS Process</a:t>
            </a:r>
          </a:p>
        </p:txBody>
      </p:sp>
      <p:sp>
        <p:nvSpPr>
          <p:cNvPr id="3" name="Content Placeholder 2"/>
          <p:cNvSpPr>
            <a:spLocks noGrp="1"/>
          </p:cNvSpPr>
          <p:nvPr>
            <p:ph idx="1"/>
          </p:nvPr>
        </p:nvSpPr>
        <p:spPr/>
        <p:txBody>
          <a:bodyPr/>
          <a:lstStyle/>
          <a:p>
            <a:r>
              <a:rPr lang="en-CA" dirty="0"/>
              <a:t>If you have personal circumstances for which </a:t>
            </a:r>
            <a:r>
              <a:rPr lang="en-CA" dirty="0" smtClean="0"/>
              <a:t>the Practicum Office may </a:t>
            </a:r>
            <a:r>
              <a:rPr lang="en-CA" dirty="0"/>
              <a:t>be a support</a:t>
            </a:r>
          </a:p>
          <a:p>
            <a:r>
              <a:rPr lang="en-CA" dirty="0"/>
              <a:t>Dropping the </a:t>
            </a:r>
            <a:r>
              <a:rPr lang="en-CA" dirty="0" smtClean="0"/>
              <a:t>September 2020 </a:t>
            </a:r>
            <a:r>
              <a:rPr lang="en-CA" dirty="0"/>
              <a:t>practicum and registering for summer 2021 as a 4 or 5 day BLOCK</a:t>
            </a:r>
          </a:p>
          <a:p>
            <a:r>
              <a:rPr lang="en-CA" dirty="0"/>
              <a:t>Part time students thinking about practicum in the future</a:t>
            </a:r>
          </a:p>
          <a:p>
            <a:endParaRPr lang="en-CA" dirty="0"/>
          </a:p>
        </p:txBody>
      </p:sp>
    </p:spTree>
    <p:extLst>
      <p:ext uri="{BB962C8B-B14F-4D97-AF65-F5344CB8AC3E}">
        <p14:creationId xmlns:p14="http://schemas.microsoft.com/office/powerpoint/2010/main" val="38240199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Practicums Outside of the PAS </a:t>
            </a:r>
            <a:r>
              <a:rPr lang="en-CA" dirty="0" smtClean="0"/>
              <a:t>Process</a:t>
            </a:r>
            <a:endParaRPr lang="en-CA" dirty="0"/>
          </a:p>
        </p:txBody>
      </p:sp>
      <p:sp>
        <p:nvSpPr>
          <p:cNvPr id="3" name="Content Placeholder 2"/>
          <p:cNvSpPr>
            <a:spLocks noGrp="1"/>
          </p:cNvSpPr>
          <p:nvPr>
            <p:ph idx="1"/>
          </p:nvPr>
        </p:nvSpPr>
        <p:spPr/>
        <p:txBody>
          <a:bodyPr/>
          <a:lstStyle/>
          <a:p>
            <a:r>
              <a:rPr lang="en-CA" dirty="0" smtClean="0"/>
              <a:t>Anyone not taking the practicum course in September 2020 must DROP the course and register when ready to begin</a:t>
            </a:r>
          </a:p>
          <a:p>
            <a:r>
              <a:rPr lang="en-CA" dirty="0"/>
              <a:t>If you </a:t>
            </a:r>
            <a:r>
              <a:rPr lang="en-CA" dirty="0" smtClean="0"/>
              <a:t>wish a </a:t>
            </a:r>
            <a:r>
              <a:rPr lang="en-CA" dirty="0"/>
              <a:t>summer </a:t>
            </a:r>
            <a:r>
              <a:rPr lang="en-CA" dirty="0" smtClean="0"/>
              <a:t>2021 practicum </a:t>
            </a:r>
            <a:r>
              <a:rPr lang="en-CA" dirty="0"/>
              <a:t>advise the Practicum Office </a:t>
            </a:r>
            <a:r>
              <a:rPr lang="en-CA" dirty="0" smtClean="0"/>
              <a:t>as soon as possible. You will not be included in </a:t>
            </a:r>
            <a:r>
              <a:rPr lang="en-CA" dirty="0"/>
              <a:t>the </a:t>
            </a:r>
            <a:r>
              <a:rPr lang="en-CA" dirty="0" smtClean="0"/>
              <a:t>PAS matching </a:t>
            </a:r>
            <a:r>
              <a:rPr lang="en-CA" dirty="0"/>
              <a:t>process. Contact the Practicum Office no less than 4 months </a:t>
            </a:r>
            <a:r>
              <a:rPr lang="en-CA" dirty="0" smtClean="0"/>
              <a:t>ahead of the semester you wish to start </a:t>
            </a:r>
            <a:endParaRPr lang="en-CA" dirty="0"/>
          </a:p>
          <a:p>
            <a:endParaRPr lang="en-CA" dirty="0" smtClean="0"/>
          </a:p>
          <a:p>
            <a:endParaRPr lang="en-CA" dirty="0"/>
          </a:p>
        </p:txBody>
      </p:sp>
    </p:spTree>
    <p:extLst>
      <p:ext uri="{BB962C8B-B14F-4D97-AF65-F5344CB8AC3E}">
        <p14:creationId xmlns:p14="http://schemas.microsoft.com/office/powerpoint/2010/main" val="34606236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International Practicums</a:t>
            </a:r>
            <a:endParaRPr lang="en-CA" dirty="0"/>
          </a:p>
        </p:txBody>
      </p:sp>
      <p:sp>
        <p:nvSpPr>
          <p:cNvPr id="3" name="Content Placeholder 2"/>
          <p:cNvSpPr>
            <a:spLocks noGrp="1"/>
          </p:cNvSpPr>
          <p:nvPr>
            <p:ph idx="1"/>
          </p:nvPr>
        </p:nvSpPr>
        <p:spPr/>
        <p:txBody>
          <a:bodyPr/>
          <a:lstStyle/>
          <a:p>
            <a:r>
              <a:rPr lang="en-CA" dirty="0" smtClean="0"/>
              <a:t>Students approved for a practicum exchange outside of Canada are required to register with the Centre for International Experience (CIE)</a:t>
            </a:r>
          </a:p>
          <a:p>
            <a:r>
              <a:rPr lang="en-CA" dirty="0" smtClean="0"/>
              <a:t>For information about potential financial support, please view the CIE website at</a:t>
            </a:r>
          </a:p>
          <a:p>
            <a:r>
              <a:rPr lang="en-CA" dirty="0" smtClean="0">
                <a:hlinkClick r:id="rId2"/>
              </a:rPr>
              <a:t>http://www.studentlife.utoronto.ca/cie/outbound-apply</a:t>
            </a:r>
            <a:r>
              <a:rPr lang="en-CA" dirty="0" smtClean="0"/>
              <a:t>.</a:t>
            </a:r>
          </a:p>
          <a:p>
            <a:r>
              <a:rPr lang="en-CA" dirty="0" smtClean="0"/>
              <a:t>The FIFSW will also have a designated person to help navigate </a:t>
            </a:r>
            <a:endParaRPr lang="en-CA" dirty="0"/>
          </a:p>
        </p:txBody>
      </p:sp>
    </p:spTree>
    <p:extLst>
      <p:ext uri="{BB962C8B-B14F-4D97-AF65-F5344CB8AC3E}">
        <p14:creationId xmlns:p14="http://schemas.microsoft.com/office/powerpoint/2010/main" val="3760582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Please Note</a:t>
            </a:r>
            <a:endParaRPr lang="en-CA" dirty="0"/>
          </a:p>
        </p:txBody>
      </p:sp>
      <p:sp>
        <p:nvSpPr>
          <p:cNvPr id="3" name="Content Placeholder 2"/>
          <p:cNvSpPr>
            <a:spLocks noGrp="1"/>
          </p:cNvSpPr>
          <p:nvPr>
            <p:ph idx="1"/>
          </p:nvPr>
        </p:nvSpPr>
        <p:spPr/>
        <p:txBody>
          <a:bodyPr/>
          <a:lstStyle/>
          <a:p>
            <a:r>
              <a:rPr lang="en-CA" dirty="0" smtClean="0"/>
              <a:t>Our partner organizations have set out clear protocol on how they wish to offer practicums. Their main contact is the Practicum Office </a:t>
            </a:r>
          </a:p>
          <a:p>
            <a:r>
              <a:rPr lang="en-CA" dirty="0" smtClean="0"/>
              <a:t>Please do not initiate personal or informal arrangements</a:t>
            </a:r>
          </a:p>
          <a:p>
            <a:r>
              <a:rPr lang="en-CA" dirty="0" smtClean="0"/>
              <a:t>If you are wondering about a practicum or have thoughts about a practicum which you do not see listed, please contact the Practicum Office. We are pleased to discuss</a:t>
            </a:r>
            <a:endParaRPr lang="en-CA" dirty="0"/>
          </a:p>
        </p:txBody>
      </p:sp>
    </p:spTree>
    <p:extLst>
      <p:ext uri="{BB962C8B-B14F-4D97-AF65-F5344CB8AC3E}">
        <p14:creationId xmlns:p14="http://schemas.microsoft.com/office/powerpoint/2010/main" val="22529711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0805"/>
            <a:ext cx="8785225" cy="1143000"/>
          </a:xfrm>
        </p:spPr>
        <p:txBody>
          <a:bodyPr/>
          <a:lstStyle/>
          <a:p>
            <a:pPr algn="ctr"/>
            <a:r>
              <a:rPr lang="en-US" dirty="0"/>
              <a:t>Schedule</a:t>
            </a:r>
          </a:p>
        </p:txBody>
      </p:sp>
      <p:sp>
        <p:nvSpPr>
          <p:cNvPr id="3" name="Content Placeholder 2"/>
          <p:cNvSpPr>
            <a:spLocks noGrp="1"/>
          </p:cNvSpPr>
          <p:nvPr>
            <p:ph idx="1"/>
          </p:nvPr>
        </p:nvSpPr>
        <p:spPr>
          <a:xfrm>
            <a:off x="179512" y="908720"/>
            <a:ext cx="8785225" cy="4133850"/>
          </a:xfrm>
        </p:spPr>
        <p:txBody>
          <a:bodyPr/>
          <a:lstStyle/>
          <a:p>
            <a:r>
              <a:rPr lang="en-US" sz="2800" dirty="0"/>
              <a:t>Detailed </a:t>
            </a:r>
            <a:r>
              <a:rPr lang="en-US" sz="2800" dirty="0" smtClean="0"/>
              <a:t>dates, </a:t>
            </a:r>
            <a:r>
              <a:rPr lang="en-US" sz="2800" dirty="0"/>
              <a:t>times </a:t>
            </a:r>
            <a:r>
              <a:rPr lang="en-US" sz="2800" dirty="0" smtClean="0"/>
              <a:t>and deadlines will </a:t>
            </a:r>
            <a:r>
              <a:rPr lang="en-US" sz="2800" dirty="0"/>
              <a:t>be communicated </a:t>
            </a:r>
            <a:r>
              <a:rPr lang="en-US" sz="2800" dirty="0" smtClean="0"/>
              <a:t> to you as </a:t>
            </a:r>
            <a:r>
              <a:rPr lang="en-US" sz="2800" dirty="0"/>
              <a:t>soon as </a:t>
            </a:r>
            <a:r>
              <a:rPr lang="en-US" sz="2800" dirty="0" smtClean="0"/>
              <a:t>possible via email and on the Practicum page of the FIFSW website. </a:t>
            </a:r>
          </a:p>
          <a:p>
            <a:r>
              <a:rPr lang="en-US" sz="2400" dirty="0" smtClean="0"/>
              <a:t>As a reminder:</a:t>
            </a:r>
            <a:endParaRPr lang="en-US" sz="2800" dirty="0"/>
          </a:p>
          <a:p>
            <a:r>
              <a:rPr lang="en-US" sz="2800" dirty="0" smtClean="0"/>
              <a:t>When the PAS opens: </a:t>
            </a:r>
          </a:p>
          <a:p>
            <a:r>
              <a:rPr lang="en-US" sz="2800" dirty="0" smtClean="0"/>
              <a:t>View </a:t>
            </a:r>
            <a:r>
              <a:rPr lang="en-US" sz="2800" dirty="0"/>
              <a:t>practicum opportunities. You will have about one week to read </a:t>
            </a:r>
            <a:r>
              <a:rPr lang="en-US" sz="2800" dirty="0" smtClean="0"/>
              <a:t>all</a:t>
            </a:r>
          </a:p>
          <a:p>
            <a:r>
              <a:rPr lang="en-US" sz="2800" dirty="0" smtClean="0"/>
              <a:t> Select </a:t>
            </a:r>
            <a:r>
              <a:rPr lang="en-US" sz="2800" dirty="0"/>
              <a:t>5 </a:t>
            </a:r>
            <a:r>
              <a:rPr lang="en-US" sz="2800" dirty="0" smtClean="0"/>
              <a:t>interviews using </a:t>
            </a:r>
            <a:r>
              <a:rPr lang="en-US" sz="2800" dirty="0"/>
              <a:t>Form </a:t>
            </a:r>
            <a:r>
              <a:rPr lang="en-US" sz="2800" dirty="0" smtClean="0"/>
              <a:t>A  </a:t>
            </a:r>
            <a:endParaRPr lang="en-US" sz="2800" dirty="0"/>
          </a:p>
          <a:p>
            <a:r>
              <a:rPr lang="en-US" sz="2800" dirty="0" smtClean="0"/>
              <a:t>Complete </a:t>
            </a:r>
            <a:r>
              <a:rPr lang="en-US" sz="2800" dirty="0"/>
              <a:t>and submit Form A. </a:t>
            </a:r>
            <a:endParaRPr lang="en-US" sz="2800" dirty="0" smtClean="0"/>
          </a:p>
          <a:p>
            <a:r>
              <a:rPr lang="en-US" sz="2800" dirty="0" smtClean="0"/>
              <a:t>The </a:t>
            </a:r>
            <a:r>
              <a:rPr lang="en-US" sz="2800" dirty="0"/>
              <a:t>PAS </a:t>
            </a:r>
            <a:r>
              <a:rPr lang="en-US" sz="2800" dirty="0" smtClean="0"/>
              <a:t>closes </a:t>
            </a:r>
            <a:r>
              <a:rPr lang="en-US" sz="2800" dirty="0"/>
              <a:t>for about 3 days </a:t>
            </a:r>
            <a:r>
              <a:rPr lang="en-US" sz="2800" dirty="0" smtClean="0"/>
              <a:t>to run the computer program </a:t>
            </a:r>
            <a:endParaRPr lang="en-US" sz="2800" dirty="0"/>
          </a:p>
          <a:p>
            <a:endParaRPr lang="en-US" dirty="0"/>
          </a:p>
        </p:txBody>
      </p:sp>
    </p:spTree>
    <p:extLst>
      <p:ext uri="{BB962C8B-B14F-4D97-AF65-F5344CB8AC3E}">
        <p14:creationId xmlns:p14="http://schemas.microsoft.com/office/powerpoint/2010/main" val="23655341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85225" cy="1143000"/>
          </a:xfrm>
        </p:spPr>
        <p:txBody>
          <a:bodyPr/>
          <a:lstStyle/>
          <a:p>
            <a:pPr algn="ctr"/>
            <a:r>
              <a:rPr lang="en-US" dirty="0"/>
              <a:t>Schedule </a:t>
            </a:r>
          </a:p>
        </p:txBody>
      </p:sp>
      <p:sp>
        <p:nvSpPr>
          <p:cNvPr id="3" name="Content Placeholder 2"/>
          <p:cNvSpPr>
            <a:spLocks noGrp="1"/>
          </p:cNvSpPr>
          <p:nvPr>
            <p:ph idx="1"/>
          </p:nvPr>
        </p:nvSpPr>
        <p:spPr>
          <a:xfrm>
            <a:off x="107504" y="1124744"/>
            <a:ext cx="8785225" cy="4133850"/>
          </a:xfrm>
        </p:spPr>
        <p:txBody>
          <a:bodyPr/>
          <a:lstStyle/>
          <a:p>
            <a:r>
              <a:rPr lang="en-US" sz="2800" dirty="0"/>
              <a:t>The PAS </a:t>
            </a:r>
            <a:r>
              <a:rPr lang="en-US" sz="2800" dirty="0" smtClean="0"/>
              <a:t>will reopen to </a:t>
            </a:r>
            <a:r>
              <a:rPr lang="en-US" sz="2800" dirty="0"/>
              <a:t>view your 2 interview </a:t>
            </a:r>
            <a:r>
              <a:rPr lang="en-US" sz="2800" dirty="0" smtClean="0"/>
              <a:t>matches </a:t>
            </a:r>
            <a:endParaRPr lang="en-US" sz="2800" dirty="0"/>
          </a:p>
          <a:p>
            <a:r>
              <a:rPr lang="en-US" sz="2800" dirty="0" smtClean="0"/>
              <a:t>Note again: </a:t>
            </a:r>
            <a:r>
              <a:rPr lang="en-US" sz="2800" dirty="0"/>
              <a:t>Some students may find they have 1 interview or 0 interviews. </a:t>
            </a:r>
            <a:r>
              <a:rPr lang="en-US" sz="2800" dirty="0" smtClean="0"/>
              <a:t>This is not unusual. The </a:t>
            </a:r>
            <a:r>
              <a:rPr lang="en-US" sz="2800" dirty="0"/>
              <a:t>Practicum Office will work with </a:t>
            </a:r>
            <a:r>
              <a:rPr lang="en-US" sz="2800" dirty="0" smtClean="0"/>
              <a:t>you.</a:t>
            </a:r>
            <a:endParaRPr lang="en-US" sz="2800" dirty="0"/>
          </a:p>
          <a:p>
            <a:r>
              <a:rPr lang="en-US" sz="2800" dirty="0" smtClean="0"/>
              <a:t>May/June interviews occur.</a:t>
            </a:r>
            <a:endParaRPr lang="en-US" sz="2800" dirty="0"/>
          </a:p>
          <a:p>
            <a:r>
              <a:rPr lang="en-US" sz="2800" dirty="0" smtClean="0"/>
              <a:t>FORM C will be submitted with your 2 rankings</a:t>
            </a:r>
            <a:r>
              <a:rPr lang="en-CA" sz="2800" dirty="0" smtClean="0"/>
              <a:t> </a:t>
            </a:r>
            <a:endParaRPr lang="en-CA" sz="2800" dirty="0"/>
          </a:p>
          <a:p>
            <a:r>
              <a:rPr lang="en-US" sz="2800" dirty="0" smtClean="0"/>
              <a:t>Field Instructors </a:t>
            </a:r>
            <a:r>
              <a:rPr lang="en-US" sz="2800" dirty="0"/>
              <a:t>also </a:t>
            </a:r>
            <a:r>
              <a:rPr lang="en-US" sz="2800" dirty="0" smtClean="0"/>
              <a:t>input their feedback </a:t>
            </a:r>
            <a:r>
              <a:rPr lang="en-US" sz="2800" dirty="0"/>
              <a:t>Yes or No on the PAS</a:t>
            </a:r>
          </a:p>
        </p:txBody>
      </p:sp>
    </p:spTree>
    <p:extLst>
      <p:ext uri="{BB962C8B-B14F-4D97-AF65-F5344CB8AC3E}">
        <p14:creationId xmlns:p14="http://schemas.microsoft.com/office/powerpoint/2010/main" val="32118521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Schedule </a:t>
            </a:r>
          </a:p>
        </p:txBody>
      </p:sp>
      <p:sp>
        <p:nvSpPr>
          <p:cNvPr id="3" name="Content Placeholder 2"/>
          <p:cNvSpPr>
            <a:spLocks noGrp="1"/>
          </p:cNvSpPr>
          <p:nvPr>
            <p:ph idx="1"/>
          </p:nvPr>
        </p:nvSpPr>
        <p:spPr>
          <a:xfrm>
            <a:off x="179512" y="1700808"/>
            <a:ext cx="8785225" cy="4133850"/>
          </a:xfrm>
        </p:spPr>
        <p:txBody>
          <a:bodyPr/>
          <a:lstStyle/>
          <a:p>
            <a:r>
              <a:rPr lang="en-US" sz="2800" dirty="0"/>
              <a:t>After you submit </a:t>
            </a:r>
            <a:r>
              <a:rPr lang="en-US" sz="2800" dirty="0" smtClean="0"/>
              <a:t>FORM C </a:t>
            </a:r>
            <a:r>
              <a:rPr lang="en-US" sz="2800" dirty="0"/>
              <a:t>the PAS is again closed for about a week to run the </a:t>
            </a:r>
            <a:r>
              <a:rPr lang="en-US" sz="2800" dirty="0" smtClean="0"/>
              <a:t>computer program </a:t>
            </a:r>
            <a:endParaRPr lang="en-US" sz="2800" dirty="0"/>
          </a:p>
          <a:p>
            <a:r>
              <a:rPr lang="en-US" sz="2800" dirty="0" smtClean="0"/>
              <a:t>The </a:t>
            </a:r>
            <a:r>
              <a:rPr lang="en-US" sz="2800" dirty="0"/>
              <a:t>PAS reopens </a:t>
            </a:r>
            <a:r>
              <a:rPr lang="en-US" sz="2800" dirty="0" smtClean="0"/>
              <a:t>to </a:t>
            </a:r>
            <a:r>
              <a:rPr lang="en-US" sz="2800" dirty="0"/>
              <a:t>view </a:t>
            </a:r>
            <a:r>
              <a:rPr lang="en-US" sz="2800" dirty="0" smtClean="0"/>
              <a:t>your confirmed practicum </a:t>
            </a:r>
          </a:p>
          <a:p>
            <a:r>
              <a:rPr lang="en-US" sz="2800" dirty="0" smtClean="0"/>
              <a:t>You may not be matched with a practicum at this time.  </a:t>
            </a:r>
            <a:r>
              <a:rPr lang="en-US" sz="2800" b="1" dirty="0" smtClean="0"/>
              <a:t>This is </a:t>
            </a:r>
            <a:r>
              <a:rPr lang="en-US" sz="2800" b="1" i="1" dirty="0" smtClean="0"/>
              <a:t>not</a:t>
            </a:r>
            <a:r>
              <a:rPr lang="en-US" sz="2800" b="1" dirty="0" smtClean="0"/>
              <a:t> unusual</a:t>
            </a:r>
            <a:r>
              <a:rPr lang="en-US" sz="2800" dirty="0" smtClean="0"/>
              <a:t>.  The </a:t>
            </a:r>
            <a:r>
              <a:rPr lang="en-US" sz="2800" dirty="0"/>
              <a:t>Practicum Office will work with </a:t>
            </a:r>
            <a:r>
              <a:rPr lang="en-US" sz="2800" dirty="0" smtClean="0"/>
              <a:t>you.</a:t>
            </a:r>
            <a:endParaRPr lang="en-US" sz="2800" dirty="0"/>
          </a:p>
          <a:p>
            <a:endParaRPr lang="en-US" sz="2800" dirty="0"/>
          </a:p>
        </p:txBody>
      </p:sp>
    </p:spTree>
    <p:extLst>
      <p:ext uri="{BB962C8B-B14F-4D97-AF65-F5344CB8AC3E}">
        <p14:creationId xmlns:p14="http://schemas.microsoft.com/office/powerpoint/2010/main" val="17348712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algn="ctr"/>
            <a:r>
              <a:rPr lang="en-US" dirty="0" smtClean="0"/>
              <a:t>Faculty Field Liaison (FFL)</a:t>
            </a:r>
          </a:p>
        </p:txBody>
      </p:sp>
      <p:sp>
        <p:nvSpPr>
          <p:cNvPr id="33795" name="Content Placeholder 2"/>
          <p:cNvSpPr>
            <a:spLocks noGrp="1"/>
          </p:cNvSpPr>
          <p:nvPr>
            <p:ph idx="1"/>
          </p:nvPr>
        </p:nvSpPr>
        <p:spPr/>
        <p:txBody>
          <a:bodyPr/>
          <a:lstStyle/>
          <a:p>
            <a:r>
              <a:rPr lang="en-US" dirty="0" smtClean="0"/>
              <a:t>Your assigned FFL is your “go to” person</a:t>
            </a:r>
          </a:p>
          <a:p>
            <a:r>
              <a:rPr lang="en-US" dirty="0" smtClean="0"/>
              <a:t>Meetings with your FFL occur at the FIFSW throughout the academic year (Approximately 4 group meetings).In September  look for dates on the schedule posted on FIFSW website  </a:t>
            </a:r>
          </a:p>
          <a:p>
            <a:r>
              <a:rPr lang="en-US" dirty="0" smtClean="0"/>
              <a:t>Attendance is expected</a:t>
            </a:r>
          </a:p>
          <a:p>
            <a:r>
              <a:rPr lang="en-US" dirty="0" smtClean="0"/>
              <a:t>FFL and students are matched in September</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1289" y="5690569"/>
            <a:ext cx="2483768" cy="116743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6255344"/>
            <a:ext cx="2280120" cy="365945"/>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How to Get Information</a:t>
            </a:r>
            <a:endParaRPr lang="en-CA" dirty="0"/>
          </a:p>
        </p:txBody>
      </p:sp>
      <p:sp>
        <p:nvSpPr>
          <p:cNvPr id="3" name="Content Placeholder 2"/>
          <p:cNvSpPr>
            <a:spLocks noGrp="1"/>
          </p:cNvSpPr>
          <p:nvPr>
            <p:ph idx="1"/>
          </p:nvPr>
        </p:nvSpPr>
        <p:spPr/>
        <p:txBody>
          <a:bodyPr/>
          <a:lstStyle/>
          <a:p>
            <a:r>
              <a:rPr lang="en-CA" dirty="0" smtClean="0"/>
              <a:t>Contact anyone in the Practicum Office</a:t>
            </a:r>
          </a:p>
          <a:p>
            <a:r>
              <a:rPr lang="en-CA" dirty="0" smtClean="0"/>
              <a:t>FIFSW Website: Check the Practicum Schedule and out of the PAS practicum opportunities</a:t>
            </a:r>
          </a:p>
          <a:p>
            <a:r>
              <a:rPr lang="en-CA" dirty="0" smtClean="0"/>
              <a:t>Review the Practicum Manual</a:t>
            </a:r>
          </a:p>
          <a:p>
            <a:r>
              <a:rPr lang="en-CA" dirty="0" smtClean="0"/>
              <a:t>Emails from the Practicum Office, Associate Dean and Dean’s offices</a:t>
            </a:r>
          </a:p>
          <a:p>
            <a:endParaRPr lang="en-CA" dirty="0"/>
          </a:p>
        </p:txBody>
      </p:sp>
    </p:spTree>
    <p:extLst>
      <p:ext uri="{BB962C8B-B14F-4D97-AF65-F5344CB8AC3E}">
        <p14:creationId xmlns:p14="http://schemas.microsoft.com/office/powerpoint/2010/main" val="3476791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eaLnBrk="1" hangingPunct="1"/>
            <a:r>
              <a:rPr lang="en-US" sz="4000" dirty="0" smtClean="0"/>
              <a:t>Practicum Administration System -  PAS</a:t>
            </a:r>
            <a:endParaRPr lang="en-CA" sz="4000" dirty="0" smtClean="0"/>
          </a:p>
        </p:txBody>
      </p:sp>
      <p:sp>
        <p:nvSpPr>
          <p:cNvPr id="7171" name="Rectangle 3"/>
          <p:cNvSpPr>
            <a:spLocks noGrp="1" noChangeArrowheads="1"/>
          </p:cNvSpPr>
          <p:nvPr>
            <p:ph type="body" idx="1"/>
          </p:nvPr>
        </p:nvSpPr>
        <p:spPr/>
        <p:txBody>
          <a:bodyPr/>
          <a:lstStyle/>
          <a:p>
            <a:pPr eaLnBrk="1" hangingPunct="1"/>
            <a:r>
              <a:rPr lang="en-US" sz="2800" dirty="0" smtClean="0"/>
              <a:t>Web based data base </a:t>
            </a:r>
          </a:p>
          <a:p>
            <a:pPr eaLnBrk="1" hangingPunct="1"/>
            <a:r>
              <a:rPr lang="en-US" sz="2800" dirty="0" smtClean="0"/>
              <a:t>Protected access to: students, Field Instructors, Faculty Field Liaison, Practicum Office, Education Coordinators</a:t>
            </a:r>
          </a:p>
          <a:p>
            <a:pPr eaLnBrk="1" hangingPunct="1"/>
            <a:r>
              <a:rPr lang="en-US" sz="2800" dirty="0" smtClean="0"/>
              <a:t>A practicum specific data base, different from ACORN</a:t>
            </a:r>
          </a:p>
          <a:p>
            <a:pPr eaLnBrk="1" hangingPunct="1"/>
            <a:r>
              <a:rPr lang="en-US" sz="2800" dirty="0" smtClean="0"/>
              <a:t>Tool to match students and practicums   </a:t>
            </a:r>
          </a:p>
          <a:p>
            <a:pPr eaLnBrk="1" hangingPunct="1"/>
            <a:r>
              <a:rPr lang="en-US" sz="2800" dirty="0" smtClean="0"/>
              <a:t>Vehicle for Field Instructor and Student  to complete midterm and final evaluations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1289" y="5690569"/>
            <a:ext cx="2483768" cy="116743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6255344"/>
            <a:ext cx="2280120" cy="365945"/>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Enjoy the Journey</a:t>
            </a:r>
            <a:endParaRPr lang="en-CA" dirty="0"/>
          </a:p>
        </p:txBody>
      </p:sp>
      <p:sp>
        <p:nvSpPr>
          <p:cNvPr id="3" name="Content Placeholder 2"/>
          <p:cNvSpPr>
            <a:spLocks noGrp="1"/>
          </p:cNvSpPr>
          <p:nvPr>
            <p:ph idx="1"/>
          </p:nvPr>
        </p:nvSpPr>
        <p:spPr/>
        <p:txBody>
          <a:bodyPr/>
          <a:lstStyle/>
          <a:p>
            <a:r>
              <a:rPr lang="en-CA" dirty="0" smtClean="0"/>
              <a:t>When you receive your U of T email please update your PAS profile</a:t>
            </a:r>
            <a:endParaRPr lang="en-CA" dirty="0"/>
          </a:p>
        </p:txBody>
      </p:sp>
    </p:spTree>
    <p:extLst>
      <p:ext uri="{BB962C8B-B14F-4D97-AF65-F5344CB8AC3E}">
        <p14:creationId xmlns:p14="http://schemas.microsoft.com/office/powerpoint/2010/main" val="40020546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algn="ctr" eaLnBrk="1" hangingPunct="1"/>
            <a:r>
              <a:rPr lang="en-US" dirty="0" smtClean="0"/>
              <a:t>Questions</a:t>
            </a:r>
          </a:p>
        </p:txBody>
      </p:sp>
      <p:pic>
        <p:nvPicPr>
          <p:cNvPr id="34819" name="Picture 5"/>
          <p:cNvPicPr>
            <a:picLocks noGrp="1" noChangeAspect="1" noChangeArrowheads="1"/>
          </p:cNvPicPr>
          <p:nvPr>
            <p:ph idx="1"/>
          </p:nvPr>
        </p:nvPicPr>
        <p:blipFill>
          <a:blip r:embed="rId2" cstate="print"/>
          <a:srcRect/>
          <a:stretch>
            <a:fillRect/>
          </a:stretch>
        </p:blipFill>
        <p:spPr>
          <a:xfrm>
            <a:off x="1989138" y="1600200"/>
            <a:ext cx="5165725" cy="4133850"/>
          </a:xfrm>
          <a:noFill/>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1289" y="5690569"/>
            <a:ext cx="2483768" cy="116743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6255344"/>
            <a:ext cx="2280120" cy="36594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PAS Matching Process Overview </a:t>
            </a:r>
            <a:endParaRPr lang="en-CA" dirty="0"/>
          </a:p>
        </p:txBody>
      </p:sp>
      <p:sp>
        <p:nvSpPr>
          <p:cNvPr id="3" name="Content Placeholder 2"/>
          <p:cNvSpPr>
            <a:spLocks noGrp="1"/>
          </p:cNvSpPr>
          <p:nvPr>
            <p:ph idx="1"/>
          </p:nvPr>
        </p:nvSpPr>
        <p:spPr/>
        <p:txBody>
          <a:bodyPr/>
          <a:lstStyle/>
          <a:p>
            <a:r>
              <a:rPr lang="en-CA" sz="2400" dirty="0" smtClean="0"/>
              <a:t>PAS displays all practicums available</a:t>
            </a:r>
          </a:p>
          <a:p>
            <a:r>
              <a:rPr lang="en-CA" sz="2400" dirty="0" smtClean="0"/>
              <a:t>Read all practicums available in your field of study</a:t>
            </a:r>
          </a:p>
          <a:p>
            <a:r>
              <a:rPr lang="en-CA" sz="2400" dirty="0" smtClean="0"/>
              <a:t>Select 5 interviews on FORM A</a:t>
            </a:r>
          </a:p>
          <a:p>
            <a:r>
              <a:rPr lang="en-CA" sz="2400" dirty="0" smtClean="0"/>
              <a:t>Practicum Office runs the computer program</a:t>
            </a:r>
          </a:p>
          <a:p>
            <a:r>
              <a:rPr lang="en-CA" sz="2400" dirty="0" smtClean="0"/>
              <a:t>Two interview matches will be displayed on your PAS profile page </a:t>
            </a:r>
          </a:p>
          <a:p>
            <a:r>
              <a:rPr lang="en-CA" sz="2400" dirty="0" smtClean="0"/>
              <a:t>Attend 2 interviews</a:t>
            </a:r>
          </a:p>
          <a:p>
            <a:r>
              <a:rPr lang="en-CA" sz="2400" dirty="0" smtClean="0"/>
              <a:t>Rank your 2 interviews on FORM C. Field Instructors also provide feedback</a:t>
            </a:r>
          </a:p>
          <a:p>
            <a:r>
              <a:rPr lang="en-CA" sz="2400" dirty="0" smtClean="0"/>
              <a:t>Practicum Office runs the computer program</a:t>
            </a:r>
          </a:p>
          <a:p>
            <a:r>
              <a:rPr lang="en-CA" sz="2400" dirty="0" smtClean="0"/>
              <a:t>Final practicum match is displayed on your PAS profile</a:t>
            </a:r>
          </a:p>
          <a:p>
            <a:endParaRPr lang="en-CA" dirty="0"/>
          </a:p>
        </p:txBody>
      </p:sp>
    </p:spTree>
    <p:extLst>
      <p:ext uri="{BB962C8B-B14F-4D97-AF65-F5344CB8AC3E}">
        <p14:creationId xmlns:p14="http://schemas.microsoft.com/office/powerpoint/2010/main" val="835497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79387" y="476672"/>
            <a:ext cx="8785225" cy="1143000"/>
          </a:xfrm>
        </p:spPr>
        <p:txBody>
          <a:bodyPr/>
          <a:lstStyle/>
          <a:p>
            <a:pPr algn="ctr" eaLnBrk="1" hangingPunct="1"/>
            <a:r>
              <a:rPr lang="en-US" sz="4000" dirty="0" smtClean="0"/>
              <a:t/>
            </a:r>
            <a:br>
              <a:rPr lang="en-US" sz="4000" dirty="0" smtClean="0"/>
            </a:br>
            <a:r>
              <a:rPr lang="en-US" sz="4000" dirty="0" smtClean="0"/>
              <a:t>When the PAS Opens</a:t>
            </a:r>
            <a:r>
              <a:rPr lang="en-US" dirty="0" smtClean="0"/>
              <a:t>  </a:t>
            </a:r>
            <a:r>
              <a:rPr lang="en-US" sz="4000" dirty="0" smtClean="0"/>
              <a:t/>
            </a:r>
            <a:br>
              <a:rPr lang="en-US" sz="4000" dirty="0" smtClean="0"/>
            </a:br>
            <a:endParaRPr lang="en-US" sz="4000" dirty="0" smtClean="0"/>
          </a:p>
        </p:txBody>
      </p:sp>
      <p:sp>
        <p:nvSpPr>
          <p:cNvPr id="8195" name="Rectangle 3"/>
          <p:cNvSpPr>
            <a:spLocks noGrp="1" noChangeArrowheads="1"/>
          </p:cNvSpPr>
          <p:nvPr>
            <p:ph type="body" idx="1"/>
          </p:nvPr>
        </p:nvSpPr>
        <p:spPr>
          <a:xfrm>
            <a:off x="145209" y="1772816"/>
            <a:ext cx="8785225" cy="4133850"/>
          </a:xfrm>
        </p:spPr>
        <p:txBody>
          <a:bodyPr/>
          <a:lstStyle/>
          <a:p>
            <a:pPr eaLnBrk="1" hangingPunct="1">
              <a:defRPr/>
            </a:pPr>
            <a:r>
              <a:rPr lang="en-US" sz="2400" dirty="0" smtClean="0"/>
              <a:t>Filter by your field of study</a:t>
            </a:r>
          </a:p>
          <a:p>
            <a:pPr eaLnBrk="1" hangingPunct="1">
              <a:defRPr/>
            </a:pPr>
            <a:r>
              <a:rPr lang="en-US" sz="2400" dirty="0" smtClean="0"/>
              <a:t>Many practicums are designated in more than 1 field of study </a:t>
            </a:r>
          </a:p>
          <a:p>
            <a:pPr eaLnBrk="1" hangingPunct="1">
              <a:defRPr/>
            </a:pPr>
            <a:r>
              <a:rPr lang="en-US" sz="2400" dirty="0" smtClean="0"/>
              <a:t>Note: Direct, indirect or mixed settings D,I,M</a:t>
            </a:r>
          </a:p>
          <a:p>
            <a:pPr eaLnBrk="1" hangingPunct="1">
              <a:defRPr/>
            </a:pPr>
            <a:r>
              <a:rPr lang="en-US" sz="2400" dirty="0" smtClean="0"/>
              <a:t>Read information on each practicum unit</a:t>
            </a:r>
          </a:p>
          <a:p>
            <a:pPr eaLnBrk="1" hangingPunct="1">
              <a:defRPr/>
            </a:pPr>
            <a:r>
              <a:rPr lang="en-US" sz="2400" dirty="0" smtClean="0"/>
              <a:t>Read carefully the </a:t>
            </a:r>
            <a:r>
              <a:rPr lang="en-US" sz="2400" b="1" dirty="0" smtClean="0"/>
              <a:t>requirements and ensure you can meet these ***</a:t>
            </a:r>
          </a:p>
          <a:p>
            <a:pPr eaLnBrk="1" hangingPunct="1">
              <a:defRPr/>
            </a:pPr>
            <a:r>
              <a:rPr lang="en-US" sz="2400" dirty="0" smtClean="0"/>
              <a:t>Ensure the practicum meets your combined-collaborative program ( if applicable)</a:t>
            </a:r>
          </a:p>
          <a:p>
            <a:pPr eaLnBrk="1" hangingPunct="1">
              <a:defRPr/>
            </a:pPr>
            <a:r>
              <a:rPr lang="en-US" sz="2400" dirty="0" smtClean="0"/>
              <a:t>Choose 5 practicum interviews</a:t>
            </a:r>
          </a:p>
          <a:p>
            <a:pPr eaLnBrk="1" hangingPunct="1">
              <a:defRPr/>
            </a:pPr>
            <a:r>
              <a:rPr lang="en-US" sz="2400" dirty="0" smtClean="0"/>
              <a:t>Choose a variety of settings/agencies</a:t>
            </a:r>
          </a:p>
          <a:p>
            <a:pPr marL="0" indent="0" eaLnBrk="1" hangingPunct="1">
              <a:buFont typeface="Wingdings" pitchFamily="2" charset="2"/>
              <a:buNone/>
              <a:defRPr/>
            </a:pPr>
            <a:endParaRPr lang="en-US" sz="2800"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1289" y="5690569"/>
            <a:ext cx="2483768" cy="116743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6255344"/>
            <a:ext cx="2280120" cy="36594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itle 1"/>
          <p:cNvSpPr>
            <a:spLocks noGrp="1"/>
          </p:cNvSpPr>
          <p:nvPr>
            <p:ph type="title"/>
          </p:nvPr>
        </p:nvSpPr>
        <p:spPr>
          <a:xfrm>
            <a:off x="179387" y="116632"/>
            <a:ext cx="8785225" cy="1143000"/>
          </a:xfrm>
        </p:spPr>
        <p:txBody>
          <a:bodyPr/>
          <a:lstStyle/>
          <a:p>
            <a:pPr algn="ctr"/>
            <a:r>
              <a:rPr lang="en-CA" dirty="0" smtClean="0"/>
              <a:t>What You will see on the PAS Practicum Profile</a:t>
            </a:r>
          </a:p>
        </p:txBody>
      </p:sp>
      <p:sp>
        <p:nvSpPr>
          <p:cNvPr id="3" name="Content Placeholder 2"/>
          <p:cNvSpPr>
            <a:spLocks noGrp="1"/>
          </p:cNvSpPr>
          <p:nvPr>
            <p:ph idx="1"/>
          </p:nvPr>
        </p:nvSpPr>
        <p:spPr>
          <a:xfrm>
            <a:off x="204711" y="1124744"/>
            <a:ext cx="8785225" cy="4133850"/>
          </a:xfrm>
        </p:spPr>
        <p:txBody>
          <a:bodyPr/>
          <a:lstStyle/>
          <a:p>
            <a:pPr>
              <a:defRPr/>
            </a:pPr>
            <a:r>
              <a:rPr lang="en-CA" sz="2800" dirty="0" smtClean="0"/>
              <a:t>Description of organization, populations served, services offered</a:t>
            </a:r>
          </a:p>
          <a:p>
            <a:pPr>
              <a:defRPr/>
            </a:pPr>
            <a:r>
              <a:rPr lang="en-CA" sz="2800" dirty="0" smtClean="0"/>
              <a:t>Description of what you may do - in what activities you will be involved; will these match your  competency goals?</a:t>
            </a:r>
          </a:p>
          <a:p>
            <a:pPr>
              <a:defRPr/>
            </a:pPr>
            <a:r>
              <a:rPr lang="en-CA" sz="2800" dirty="0" smtClean="0"/>
              <a:t>Intervention approaches, learning opportunities</a:t>
            </a:r>
          </a:p>
          <a:p>
            <a:pPr>
              <a:defRPr/>
            </a:pPr>
            <a:r>
              <a:rPr lang="en-CA" sz="2800" dirty="0" smtClean="0"/>
              <a:t>Requirements ***</a:t>
            </a:r>
          </a:p>
          <a:p>
            <a:pPr>
              <a:defRPr/>
            </a:pPr>
            <a:r>
              <a:rPr lang="en-CA" sz="2800" dirty="0" smtClean="0"/>
              <a:t>Type of supervision ( individual – 1 field instructor), (co-supervision - 2 or 3 field instructors simultaneously); (rotational -2 or 3 field instructors sequentially) </a:t>
            </a:r>
          </a:p>
          <a:p>
            <a:pPr>
              <a:defRPr/>
            </a:pPr>
            <a:endParaRPr lang="en-CA"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1289" y="5690569"/>
            <a:ext cx="2483768" cy="116743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6255344"/>
            <a:ext cx="2280120" cy="36594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179388" y="1628775"/>
            <a:ext cx="8785225" cy="4133850"/>
          </a:xfrm>
        </p:spPr>
        <p:txBody>
          <a:bodyPr/>
          <a:lstStyle/>
          <a:p>
            <a:pPr eaLnBrk="1" hangingPunct="1"/>
            <a:r>
              <a:rPr lang="en-CA" sz="2400" dirty="0" smtClean="0"/>
              <a:t>For example: </a:t>
            </a:r>
          </a:p>
          <a:p>
            <a:pPr eaLnBrk="1" hangingPunct="1"/>
            <a:r>
              <a:rPr lang="en-CA" sz="2400" dirty="0" smtClean="0"/>
              <a:t>Your Immunization record for practicums under the Public Hospital Act (PHA); for some non PHA sites, </a:t>
            </a:r>
          </a:p>
          <a:p>
            <a:pPr eaLnBrk="1" hangingPunct="1"/>
            <a:r>
              <a:rPr lang="en-CA" sz="2400" dirty="0" smtClean="0"/>
              <a:t> drivers license, use of own or agency car, evenings, weekends, 2 step TB test, N95 Mask fitting, influenza vaccination ( flu shot), police and vulnerable persons sector screening, flexibility in hours, second language, comfort working with the population being served, moving between multiple office locations, home visits, lived experience, </a:t>
            </a:r>
          </a:p>
          <a:p>
            <a:pPr marL="0" indent="0" eaLnBrk="1" hangingPunct="1">
              <a:buNone/>
            </a:pPr>
            <a:r>
              <a:rPr lang="en-CA" sz="2400" dirty="0" smtClean="0"/>
              <a:t>    professional documentation, record keeping and report  writing etc. </a:t>
            </a:r>
          </a:p>
        </p:txBody>
      </p:sp>
      <p:sp>
        <p:nvSpPr>
          <p:cNvPr id="11267" name="Rectangle 4"/>
          <p:cNvSpPr>
            <a:spLocks noChangeArrowheads="1"/>
          </p:cNvSpPr>
          <p:nvPr/>
        </p:nvSpPr>
        <p:spPr bwMode="auto">
          <a:xfrm>
            <a:off x="4479925" y="2670494"/>
            <a:ext cx="163513" cy="1477328"/>
          </a:xfrm>
          <a:prstGeom prst="rect">
            <a:avLst/>
          </a:prstGeom>
          <a:noFill/>
          <a:ln w="9525">
            <a:noFill/>
            <a:miter lim="800000"/>
            <a:headEnd/>
            <a:tailEnd/>
          </a:ln>
        </p:spPr>
        <p:txBody>
          <a:bodyPr anchor="ctr">
            <a:spAutoFit/>
          </a:bodyPr>
          <a:lstStyle/>
          <a:p>
            <a:pPr marL="742950" lvl="1" indent="-285750" algn="ctr"/>
            <a:endParaRPr lang="en-US" dirty="0"/>
          </a:p>
          <a:p>
            <a:pPr marL="342900" indent="-342900" algn="ctr" eaLnBrk="0" hangingPunct="0"/>
            <a:r>
              <a:rPr lang="en-US" dirty="0" smtClean="0"/>
              <a:t>N95 </a:t>
            </a:r>
            <a:endParaRPr lang="en-US" dirty="0"/>
          </a:p>
        </p:txBody>
      </p:sp>
      <p:sp>
        <p:nvSpPr>
          <p:cNvPr id="11268" name="Title 1"/>
          <p:cNvSpPr>
            <a:spLocks noGrp="1"/>
          </p:cNvSpPr>
          <p:nvPr>
            <p:ph type="title"/>
          </p:nvPr>
        </p:nvSpPr>
        <p:spPr/>
        <p:txBody>
          <a:bodyPr/>
          <a:lstStyle/>
          <a:p>
            <a:pPr algn="ctr"/>
            <a:r>
              <a:rPr lang="en-CA" dirty="0" smtClean="0"/>
              <a:t>****Requirements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1289" y="5690569"/>
            <a:ext cx="2483768" cy="116743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6255344"/>
            <a:ext cx="2280120" cy="36594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PHA Requirements </a:t>
            </a:r>
            <a:endParaRPr lang="en-CA" dirty="0"/>
          </a:p>
        </p:txBody>
      </p:sp>
      <p:sp>
        <p:nvSpPr>
          <p:cNvPr id="3" name="Content Placeholder 2"/>
          <p:cNvSpPr>
            <a:spLocks noGrp="1"/>
          </p:cNvSpPr>
          <p:nvPr>
            <p:ph idx="1"/>
          </p:nvPr>
        </p:nvSpPr>
        <p:spPr/>
        <p:txBody>
          <a:bodyPr/>
          <a:lstStyle/>
          <a:p>
            <a:r>
              <a:rPr lang="en-CA" dirty="0" smtClean="0"/>
              <a:t>Students whose practicum is in a health care facility under the PHA:</a:t>
            </a:r>
          </a:p>
          <a:p>
            <a:r>
              <a:rPr lang="en-CA" dirty="0" smtClean="0"/>
              <a:t>Must be in compliance with immunization requirements as set out in legislation  (Practicum Office will provide details and the immunization record form which must be completed by your health care provider) </a:t>
            </a:r>
          </a:p>
          <a:p>
            <a:endParaRPr lang="en-CA" dirty="0"/>
          </a:p>
        </p:txBody>
      </p:sp>
    </p:spTree>
    <p:extLst>
      <p:ext uri="{BB962C8B-B14F-4D97-AF65-F5344CB8AC3E}">
        <p14:creationId xmlns:p14="http://schemas.microsoft.com/office/powerpoint/2010/main" val="195273732"/>
      </p:ext>
    </p:extLst>
  </p:cSld>
  <p:clrMapOvr>
    <a:masterClrMapping/>
  </p:clrMapOvr>
</p:sld>
</file>

<file path=ppt/theme/theme1.xml><?xml version="1.0" encoding="utf-8"?>
<a:theme xmlns:a="http://schemas.openxmlformats.org/drawingml/2006/main" name="NewUofT2007-V2">
  <a:themeElements>
    <a:clrScheme name="NewUofT2007-V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ewUofT2007-V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wUofT2007-V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UofT2007-V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wUofT2007-V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wUofT2007-V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wUofT2007-V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wUofT2007-V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wUofT2007-V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wUofT2007-V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wUofT2007-V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wUofT2007-V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wUofT2007-V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wUofT2007-V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NewUofT2007-V2</Template>
  <TotalTime>4330</TotalTime>
  <Words>2025</Words>
  <Application>Microsoft Office PowerPoint</Application>
  <PresentationFormat>On-screen Show (4:3)</PresentationFormat>
  <Paragraphs>179</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NewUofT2007-V2</vt:lpstr>
      <vt:lpstr>WELCOME TO THE FIFSW</vt:lpstr>
      <vt:lpstr>Practicum Office </vt:lpstr>
      <vt:lpstr>Practicum Time Requirement </vt:lpstr>
      <vt:lpstr>Practicum Administration System -  PAS</vt:lpstr>
      <vt:lpstr>PAS Matching Process Overview </vt:lpstr>
      <vt:lpstr> When the PAS Opens   </vt:lpstr>
      <vt:lpstr>What You will see on the PAS Practicum Profile</vt:lpstr>
      <vt:lpstr>****Requirements</vt:lpstr>
      <vt:lpstr>PHA Requirements </vt:lpstr>
      <vt:lpstr>PHA Requirements</vt:lpstr>
      <vt:lpstr>Requirements </vt:lpstr>
      <vt:lpstr>Regulatory College or Board</vt:lpstr>
      <vt:lpstr>Accessibility Services</vt:lpstr>
      <vt:lpstr>Sample Screen Shots</vt:lpstr>
      <vt:lpstr>PowerPoint Presentation</vt:lpstr>
      <vt:lpstr>PowerPoint Presentation</vt:lpstr>
      <vt:lpstr>PowerPoint Presentation</vt:lpstr>
      <vt:lpstr>How the PAS Works</vt:lpstr>
      <vt:lpstr>How the PAS Works</vt:lpstr>
      <vt:lpstr>FORM A</vt:lpstr>
      <vt:lpstr>The Interviews </vt:lpstr>
      <vt:lpstr>The Interviews</vt:lpstr>
      <vt:lpstr>The Interviews</vt:lpstr>
      <vt:lpstr>The Interviews</vt:lpstr>
      <vt:lpstr>The Interviews</vt:lpstr>
      <vt:lpstr>Post Interviews</vt:lpstr>
      <vt:lpstr>Post Interviews</vt:lpstr>
      <vt:lpstr>Practicums Outside of the PAS Process</vt:lpstr>
      <vt:lpstr>Practicums Outside of the PAS Process</vt:lpstr>
      <vt:lpstr>Practicums Outside of the PAS Process</vt:lpstr>
      <vt:lpstr>Practicums Outside of the PAS Process</vt:lpstr>
      <vt:lpstr>Practicums Outside of the PAS Process</vt:lpstr>
      <vt:lpstr>International Practicums</vt:lpstr>
      <vt:lpstr>Please Note</vt:lpstr>
      <vt:lpstr>Schedule</vt:lpstr>
      <vt:lpstr>Schedule </vt:lpstr>
      <vt:lpstr>Schedule </vt:lpstr>
      <vt:lpstr>Faculty Field Liaison (FFL)</vt:lpstr>
      <vt:lpstr>How to Get Information</vt:lpstr>
      <vt:lpstr>Enjoy the Journey</vt:lpstr>
      <vt:lpstr>Questions</vt:lpstr>
    </vt:vector>
  </TitlesOfParts>
  <Company>University of Toronto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keoghs</dc:creator>
  <cp:lastModifiedBy>Mindys Computer</cp:lastModifiedBy>
  <cp:revision>304</cp:revision>
  <cp:lastPrinted>2013-04-12T20:20:41Z</cp:lastPrinted>
  <dcterms:created xsi:type="dcterms:W3CDTF">2007-10-12T18:24:52Z</dcterms:created>
  <dcterms:modified xsi:type="dcterms:W3CDTF">2020-04-05T23:21:19Z</dcterms:modified>
</cp:coreProperties>
</file>