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3"/>
  </p:notesMasterIdLst>
  <p:handoutMasterIdLst>
    <p:handoutMasterId r:id="rId64"/>
  </p:handoutMasterIdLst>
  <p:sldIdLst>
    <p:sldId id="300" r:id="rId2"/>
    <p:sldId id="335" r:id="rId3"/>
    <p:sldId id="265" r:id="rId4"/>
    <p:sldId id="263" r:id="rId5"/>
    <p:sldId id="354" r:id="rId6"/>
    <p:sldId id="355" r:id="rId7"/>
    <p:sldId id="356" r:id="rId8"/>
    <p:sldId id="357" r:id="rId9"/>
    <p:sldId id="364" r:id="rId10"/>
    <p:sldId id="361" r:id="rId11"/>
    <p:sldId id="358" r:id="rId12"/>
    <p:sldId id="370" r:id="rId13"/>
    <p:sldId id="270" r:id="rId14"/>
    <p:sldId id="371" r:id="rId15"/>
    <p:sldId id="376" r:id="rId16"/>
    <p:sldId id="359" r:id="rId17"/>
    <p:sldId id="362" r:id="rId18"/>
    <p:sldId id="366" r:id="rId19"/>
    <p:sldId id="324" r:id="rId20"/>
    <p:sldId id="329" r:id="rId21"/>
    <p:sldId id="380" r:id="rId22"/>
    <p:sldId id="291" r:id="rId23"/>
    <p:sldId id="268" r:id="rId24"/>
    <p:sldId id="349" r:id="rId25"/>
    <p:sldId id="368" r:id="rId26"/>
    <p:sldId id="381" r:id="rId27"/>
    <p:sldId id="341" r:id="rId28"/>
    <p:sldId id="286" r:id="rId29"/>
    <p:sldId id="330" r:id="rId30"/>
    <p:sldId id="331" r:id="rId31"/>
    <p:sldId id="372" r:id="rId32"/>
    <p:sldId id="373" r:id="rId33"/>
    <p:sldId id="377" r:id="rId34"/>
    <p:sldId id="301" r:id="rId35"/>
    <p:sldId id="302" r:id="rId36"/>
    <p:sldId id="353" r:id="rId37"/>
    <p:sldId id="305" r:id="rId38"/>
    <p:sldId id="339" r:id="rId39"/>
    <p:sldId id="306" r:id="rId40"/>
    <p:sldId id="351" r:id="rId41"/>
    <p:sldId id="311" r:id="rId42"/>
    <p:sldId id="312" r:id="rId43"/>
    <p:sldId id="375" r:id="rId44"/>
    <p:sldId id="314" r:id="rId45"/>
    <p:sldId id="363" r:id="rId46"/>
    <p:sldId id="346" r:id="rId47"/>
    <p:sldId id="326" r:id="rId48"/>
    <p:sldId id="365" r:id="rId49"/>
    <p:sldId id="327" r:id="rId50"/>
    <p:sldId id="320" r:id="rId51"/>
    <p:sldId id="337" r:id="rId52"/>
    <p:sldId id="369" r:id="rId53"/>
    <p:sldId id="325" r:id="rId54"/>
    <p:sldId id="336" r:id="rId55"/>
    <p:sldId id="378" r:id="rId56"/>
    <p:sldId id="384" r:id="rId57"/>
    <p:sldId id="385" r:id="rId58"/>
    <p:sldId id="379" r:id="rId59"/>
    <p:sldId id="382" r:id="rId60"/>
    <p:sldId id="383" r:id="rId61"/>
    <p:sldId id="281" r:id="rId62"/>
  </p:sldIdLst>
  <p:sldSz cx="9144000" cy="6858000" type="screen4x3"/>
  <p:notesSz cx="6797675" cy="9926638"/>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9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12" autoAdjust="0"/>
    <p:restoredTop sz="94654" autoAdjust="0"/>
  </p:normalViewPr>
  <p:slideViewPr>
    <p:cSldViewPr>
      <p:cViewPr varScale="1">
        <p:scale>
          <a:sx n="109" d="100"/>
          <a:sy n="109" d="100"/>
        </p:scale>
        <p:origin x="201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notesViewPr>
    <p:cSldViewPr>
      <p:cViewPr varScale="1">
        <p:scale>
          <a:sx n="80" d="100"/>
          <a:sy n="80" d="100"/>
        </p:scale>
        <p:origin x="-202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CA" dirty="0"/>
          </a:p>
        </p:txBody>
      </p:sp>
      <p:sp>
        <p:nvSpPr>
          <p:cNvPr id="38915"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CA" dirty="0"/>
          </a:p>
        </p:txBody>
      </p:sp>
      <p:sp>
        <p:nvSpPr>
          <p:cNvPr id="38916"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CA" dirty="0"/>
          </a:p>
        </p:txBody>
      </p:sp>
      <p:sp>
        <p:nvSpPr>
          <p:cNvPr id="38917"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FD914C9-BA2D-4231-9EDC-C17F558AB69A}" type="slidenum">
              <a:rPr lang="en-CA"/>
              <a:pPr>
                <a:defRPr/>
              </a:pPr>
              <a:t>‹#›</a:t>
            </a:fld>
            <a:endParaRPr lang="en-CA" dirty="0"/>
          </a:p>
        </p:txBody>
      </p:sp>
    </p:spTree>
    <p:extLst>
      <p:ext uri="{BB962C8B-B14F-4D97-AF65-F5344CB8AC3E}">
        <p14:creationId xmlns:p14="http://schemas.microsoft.com/office/powerpoint/2010/main" val="2941579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US" dirty="0"/>
          </a:p>
        </p:txBody>
      </p:sp>
      <p:sp>
        <p:nvSpPr>
          <p:cNvPr id="58371"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US" dirty="0"/>
          </a:p>
        </p:txBody>
      </p:sp>
      <p:sp>
        <p:nvSpPr>
          <p:cNvPr id="358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US" dirty="0"/>
          </a:p>
        </p:txBody>
      </p:sp>
      <p:sp>
        <p:nvSpPr>
          <p:cNvPr id="58375"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F3D61A3-E0CB-4D9E-BD2E-59C82625F8B8}" type="slidenum">
              <a:rPr lang="en-US"/>
              <a:pPr>
                <a:defRPr/>
              </a:pPr>
              <a:t>‹#›</a:t>
            </a:fld>
            <a:endParaRPr lang="en-US" dirty="0"/>
          </a:p>
        </p:txBody>
      </p:sp>
    </p:spTree>
    <p:extLst>
      <p:ext uri="{BB962C8B-B14F-4D97-AF65-F5344CB8AC3E}">
        <p14:creationId xmlns:p14="http://schemas.microsoft.com/office/powerpoint/2010/main" val="2473471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7283450" y="5445125"/>
            <a:ext cx="1825625" cy="1403350"/>
          </a:xfrm>
          <a:prstGeom prst="rect">
            <a:avLst/>
          </a:prstGeom>
          <a:noFill/>
          <a:ln w="9525">
            <a:noFill/>
            <a:miter lim="800000"/>
            <a:headEnd/>
            <a:tailEnd/>
          </a:ln>
        </p:spPr>
      </p:pic>
      <p:sp>
        <p:nvSpPr>
          <p:cNvPr id="41986" name="Rectangle 2"/>
          <p:cNvSpPr>
            <a:spLocks noGrp="1" noChangeArrowheads="1"/>
          </p:cNvSpPr>
          <p:nvPr>
            <p:ph type="ctrTitle"/>
          </p:nvPr>
        </p:nvSpPr>
        <p:spPr>
          <a:xfrm>
            <a:off x="684213" y="1700213"/>
            <a:ext cx="7772400" cy="1470025"/>
          </a:xfrm>
        </p:spPr>
        <p:txBody>
          <a:bodyPr/>
          <a:lstStyle>
            <a:lvl1pPr algn="ctr">
              <a:defRPr/>
            </a:lvl1pPr>
          </a:lstStyle>
          <a:p>
            <a:r>
              <a:rPr lang="en-CA"/>
              <a:t>Click to edit Master title style</a:t>
            </a:r>
          </a:p>
        </p:txBody>
      </p:sp>
      <p:sp>
        <p:nvSpPr>
          <p:cNvPr id="41987" name="Rectangle 3"/>
          <p:cNvSpPr>
            <a:spLocks noGrp="1" noChangeArrowheads="1"/>
          </p:cNvSpPr>
          <p:nvPr>
            <p:ph type="subTitle" idx="1"/>
          </p:nvPr>
        </p:nvSpPr>
        <p:spPr>
          <a:xfrm>
            <a:off x="1371600" y="3429000"/>
            <a:ext cx="6400800" cy="1368425"/>
          </a:xfrm>
        </p:spPr>
        <p:txBody>
          <a:bodyPr/>
          <a:lstStyle>
            <a:lvl1pPr marL="0" indent="0" algn="ctr">
              <a:buFont typeface="Wingdings" pitchFamily="2" charset="2"/>
              <a:buNone/>
              <a:defRPr/>
            </a:lvl1pPr>
          </a:lstStyle>
          <a:p>
            <a:r>
              <a:rPr lang="en-CA"/>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274638"/>
            <a:ext cx="2195513" cy="5459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274638"/>
            <a:ext cx="6437312" cy="5459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388" y="274638"/>
            <a:ext cx="87852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9388" y="1600200"/>
            <a:ext cx="4316412" cy="4133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316413" cy="4133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9388" y="1600200"/>
            <a:ext cx="4316412"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316413"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62958"/>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388" y="274638"/>
            <a:ext cx="87852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1027" name="Rectangle 3"/>
          <p:cNvSpPr>
            <a:spLocks noGrp="1" noChangeArrowheads="1"/>
          </p:cNvSpPr>
          <p:nvPr>
            <p:ph type="body" idx="1"/>
          </p:nvPr>
        </p:nvSpPr>
        <p:spPr bwMode="auto">
          <a:xfrm>
            <a:off x="179388" y="1600200"/>
            <a:ext cx="8785225" cy="413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pic>
        <p:nvPicPr>
          <p:cNvPr id="1028" name="Picture 14"/>
          <p:cNvPicPr>
            <a:picLocks noChangeAspect="1" noChangeArrowheads="1"/>
          </p:cNvPicPr>
          <p:nvPr/>
        </p:nvPicPr>
        <p:blipFill>
          <a:blip r:embed="rId14" cstate="print"/>
          <a:srcRect/>
          <a:stretch>
            <a:fillRect/>
          </a:stretch>
        </p:blipFill>
        <p:spPr bwMode="auto">
          <a:xfrm>
            <a:off x="7283450" y="5445125"/>
            <a:ext cx="1825625" cy="1403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8"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iming>
    <p:tnLst>
      <p:par>
        <p:cTn id="1" dur="indefinite" restart="never" nodeType="tmRoot"/>
      </p:par>
    </p:tnLst>
  </p:timing>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ocialwork.utoronto.ca/wp-content/uploads/2014/06/Bridging-Class-and-Field-Fact-Sheet.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hyperlink" Target="mailto:practicum.fsw@utoronto.ca" TargetMode="Externa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utm.utoronto.ca/careers/career-planning/career-counsellin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s://socialwork.utoronto.ca/practicum/for-students/competitive-opportunities/" TargetMode="External"/><Relationship Id="rId3" Type="http://schemas.openxmlformats.org/officeDocument/2006/relationships/hyperlink" Target="https://socialwork.utoronto.ca/wp-content/uploads/2015/01/Immunization-Health-Record-Form.pdf" TargetMode="External"/><Relationship Id="rId7" Type="http://schemas.openxmlformats.org/officeDocument/2006/relationships/hyperlink" Target="https://socialwork.utoronto.ca/wp-content/uploads/2014/01/Course-Add-Drop-and-Extension-Forms.pdf" TargetMode="External"/><Relationship Id="rId2" Type="http://schemas.openxmlformats.org/officeDocument/2006/relationships/hyperlink" Target="https://socialwork.utoronto.ca/practicum/practicum-manual-2/general-information-about-the-field-practicum/#requirements" TargetMode="External"/><Relationship Id="rId1" Type="http://schemas.openxmlformats.org/officeDocument/2006/relationships/slideLayout" Target="../slideLayouts/slideLayout2.xml"/><Relationship Id="rId6" Type="http://schemas.openxmlformats.org/officeDocument/2006/relationships/hyperlink" Target="https://socialwork.utoronto.ca/wp-content/uploads/2018/09/Checklist-II-Practicum-Learning-and-Reflection-August-2016.pdf" TargetMode="External"/><Relationship Id="rId11" Type="http://schemas.openxmlformats.org/officeDocument/2006/relationships/hyperlink" Target="https://socialwork.utoronto.ca/practicum/becoming-educators/" TargetMode="External"/><Relationship Id="rId5" Type="http://schemas.openxmlformats.org/officeDocument/2006/relationships/hyperlink" Target="https://socialwork.utoronto.ca/wp-content/uploads/2018/08/Checklist-I-Practicum-Safety-and-Learning-April-2018.pdf" TargetMode="External"/><Relationship Id="rId10" Type="http://schemas.openxmlformats.org/officeDocument/2006/relationships/hyperlink" Target="https://socialwork.utoronto.ca/wp-content/uploads/2016/10/Fact-Sheet-on-MSW-Practicum-Opportunity-at-Melbourne-University.pdf" TargetMode="External"/><Relationship Id="rId4" Type="http://schemas.openxmlformats.org/officeDocument/2006/relationships/hyperlink" Target="https://socialwork.utoronto.ca/wp-content/uploads/2014/03/Mask-Fitting-N95-Questionnaire.pdf" TargetMode="External"/><Relationship Id="rId9" Type="http://schemas.openxmlformats.org/officeDocument/2006/relationships/hyperlink" Target="https://socialwork.utoronto.ca/wp-content/uploads/2016/10/Fact-Sheet-on-MSW-Study-Opportunity-at-Hebrew-University.pdf"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p:txBody>
          <a:bodyPr/>
          <a:lstStyle/>
          <a:p>
            <a:pPr eaLnBrk="1" hangingPunct="1"/>
            <a:r>
              <a:rPr lang="en-US" dirty="0" smtClean="0"/>
              <a:t>WELCOME SESSION Practicum Matching </a:t>
            </a:r>
            <a:endParaRPr lang="en-CA" dirty="0" smtClean="0"/>
          </a:p>
        </p:txBody>
      </p:sp>
      <p:sp>
        <p:nvSpPr>
          <p:cNvPr id="3075" name="Rectangle 6"/>
          <p:cNvSpPr>
            <a:spLocks noGrp="1" noChangeArrowheads="1"/>
          </p:cNvSpPr>
          <p:nvPr>
            <p:ph type="subTitle" idx="1"/>
          </p:nvPr>
        </p:nvSpPr>
        <p:spPr/>
        <p:txBody>
          <a:bodyPr/>
          <a:lstStyle/>
          <a:p>
            <a:pPr eaLnBrk="1" hangingPunct="1"/>
            <a:endParaRPr lang="en-US" dirty="0" smtClean="0"/>
          </a:p>
          <a:p>
            <a:pPr eaLnBrk="1" hangingPunct="1"/>
            <a:r>
              <a:rPr lang="en-US" dirty="0" smtClean="0"/>
              <a:t>October 2019</a:t>
            </a:r>
            <a:endParaRPr lang="en-CA"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289" y="5690569"/>
            <a:ext cx="2483768" cy="116743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6255344"/>
            <a:ext cx="2280120" cy="365945"/>
          </a:xfrm>
          <a:prstGeom prst="rect">
            <a:avLst/>
          </a:prstGeom>
        </p:spPr>
      </p:pic>
    </p:spTree>
    <p:extLst>
      <p:ext uri="{BB962C8B-B14F-4D97-AF65-F5344CB8AC3E}">
        <p14:creationId xmlns:p14="http://schemas.microsoft.com/office/powerpoint/2010/main" val="61527586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
            </a:r>
            <a:br>
              <a:rPr lang="en-US" sz="3200" dirty="0" smtClean="0"/>
            </a:br>
            <a:r>
              <a:rPr lang="en-US" sz="2400" dirty="0" smtClean="0"/>
              <a:t>Bridging </a:t>
            </a:r>
            <a:r>
              <a:rPr lang="en-US" sz="2400" dirty="0"/>
              <a:t>Class and Field:</a:t>
            </a:r>
            <a:br>
              <a:rPr lang="en-US" sz="2400" dirty="0"/>
            </a:br>
            <a:r>
              <a:rPr lang="en-US" sz="2400" dirty="0"/>
              <a:t>Fact Sheet for Field Instructors and Year 1 MSW </a:t>
            </a:r>
            <a:r>
              <a:rPr lang="en-US" sz="2400" dirty="0" smtClean="0"/>
              <a:t>Students</a:t>
            </a:r>
            <a:br>
              <a:rPr lang="en-US" sz="2400" dirty="0" smtClean="0"/>
            </a:br>
            <a:r>
              <a:rPr lang="en-US" sz="2400" dirty="0"/>
              <a:t/>
            </a:r>
            <a:br>
              <a:rPr lang="en-US" sz="2400" dirty="0"/>
            </a:br>
            <a:endParaRPr lang="en-CA" sz="2400" dirty="0"/>
          </a:p>
        </p:txBody>
      </p:sp>
      <p:sp>
        <p:nvSpPr>
          <p:cNvPr id="3" name="Content Placeholder 2"/>
          <p:cNvSpPr>
            <a:spLocks noGrp="1"/>
          </p:cNvSpPr>
          <p:nvPr>
            <p:ph idx="1"/>
          </p:nvPr>
        </p:nvSpPr>
        <p:spPr/>
        <p:txBody>
          <a:bodyPr/>
          <a:lstStyle/>
          <a:p>
            <a:r>
              <a:rPr lang="en-CA" sz="2400" dirty="0" smtClean="0"/>
              <a:t>FIFSW is an integrated program. Your classroom learning is applied in practicum</a:t>
            </a:r>
          </a:p>
          <a:p>
            <a:endParaRPr lang="en-CA" sz="2400" dirty="0"/>
          </a:p>
          <a:p>
            <a:r>
              <a:rPr lang="en-CA" sz="2400" dirty="0" smtClean="0">
                <a:hlinkClick r:id="rId2"/>
              </a:rPr>
              <a:t>http</a:t>
            </a:r>
            <a:r>
              <a:rPr lang="en-CA" sz="2400" dirty="0">
                <a:hlinkClick r:id="rId2"/>
              </a:rPr>
              <a:t>://</a:t>
            </a:r>
            <a:r>
              <a:rPr lang="en-CA" sz="2400" dirty="0" smtClean="0">
                <a:hlinkClick r:id="rId2"/>
              </a:rPr>
              <a:t>socialwork.utoronto.ca/wp-content/uploads/2014/06/Bridging-Class-and-Field-Fact-Sheet.pdf</a:t>
            </a:r>
            <a:endParaRPr lang="en-CA" sz="2400" dirty="0" smtClean="0"/>
          </a:p>
          <a:p>
            <a:r>
              <a:rPr lang="en-CA" sz="2400" dirty="0" smtClean="0"/>
              <a:t>In January students submit to field instructor(s) the final summary from Elements and Lab courses. This information helps inform the learning contract </a:t>
            </a:r>
            <a:endParaRPr lang="en-CA" sz="2400" dirty="0"/>
          </a:p>
        </p:txBody>
      </p:sp>
    </p:spTree>
    <p:extLst>
      <p:ext uri="{BB962C8B-B14F-4D97-AF65-F5344CB8AC3E}">
        <p14:creationId xmlns:p14="http://schemas.microsoft.com/office/powerpoint/2010/main" val="2960884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Learning Opportunities</a:t>
            </a:r>
            <a:endParaRPr lang="en-CA" dirty="0"/>
          </a:p>
        </p:txBody>
      </p:sp>
      <p:sp>
        <p:nvSpPr>
          <p:cNvPr id="3" name="Content Placeholder 2"/>
          <p:cNvSpPr>
            <a:spLocks noGrp="1"/>
          </p:cNvSpPr>
          <p:nvPr>
            <p:ph idx="1"/>
          </p:nvPr>
        </p:nvSpPr>
        <p:spPr/>
        <p:txBody>
          <a:bodyPr/>
          <a:lstStyle/>
          <a:p>
            <a:r>
              <a:rPr lang="en-US" sz="2000" dirty="0"/>
              <a:t>Students in YEAR I are required to have direct practice and indirect practice learning opportunities</a:t>
            </a:r>
          </a:p>
          <a:p>
            <a:r>
              <a:rPr lang="en-US" sz="2000" dirty="0"/>
              <a:t>DIRECT practice: </a:t>
            </a:r>
            <a:r>
              <a:rPr lang="en-US" sz="2000" dirty="0" smtClean="0"/>
              <a:t>may </a:t>
            </a:r>
            <a:r>
              <a:rPr lang="en-US" sz="2000" dirty="0"/>
              <a:t>be working with: </a:t>
            </a:r>
          </a:p>
          <a:p>
            <a:pPr lvl="1"/>
            <a:r>
              <a:rPr lang="en-US" sz="1600" dirty="0"/>
              <a:t>Individuals</a:t>
            </a:r>
          </a:p>
          <a:p>
            <a:pPr lvl="1"/>
            <a:r>
              <a:rPr lang="en-US" sz="1600" dirty="0"/>
              <a:t>Groups</a:t>
            </a:r>
          </a:p>
          <a:p>
            <a:pPr lvl="1"/>
            <a:r>
              <a:rPr lang="en-US" sz="1600" dirty="0"/>
              <a:t>Family </a:t>
            </a:r>
          </a:p>
          <a:p>
            <a:pPr lvl="1"/>
            <a:r>
              <a:rPr lang="en-US" sz="1600" dirty="0"/>
              <a:t>Community </a:t>
            </a:r>
          </a:p>
          <a:p>
            <a:pPr lvl="1"/>
            <a:r>
              <a:rPr lang="en-US" sz="1600" dirty="0"/>
              <a:t>Instrumental tasks ( record keeping, case management, resource planning, </a:t>
            </a:r>
            <a:r>
              <a:rPr lang="en-US" sz="1600" dirty="0" smtClean="0"/>
              <a:t>community collaboration, team participation, tasks in support of the work with the client system)</a:t>
            </a:r>
            <a:endParaRPr lang="en-US" sz="1600" dirty="0"/>
          </a:p>
          <a:p>
            <a:r>
              <a:rPr lang="en-US" sz="2000" dirty="0"/>
              <a:t>INDIRECT practice: may </a:t>
            </a:r>
            <a:r>
              <a:rPr lang="en-US" sz="2000" dirty="0" smtClean="0"/>
              <a:t>be: </a:t>
            </a:r>
            <a:r>
              <a:rPr lang="en-US" sz="2000" dirty="0"/>
              <a:t>research, policy development, program planning, evaluation, statistics, administration, workshop planning and presentations, organization meetings, etc. </a:t>
            </a:r>
          </a:p>
          <a:p>
            <a:endParaRPr lang="en-US" sz="2000" dirty="0"/>
          </a:p>
          <a:p>
            <a:endParaRPr lang="en-CA" sz="2000" dirty="0"/>
          </a:p>
        </p:txBody>
      </p:sp>
    </p:spTree>
    <p:extLst>
      <p:ext uri="{BB962C8B-B14F-4D97-AF65-F5344CB8AC3E}">
        <p14:creationId xmlns:p14="http://schemas.microsoft.com/office/powerpoint/2010/main" val="620421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2800" dirty="0" smtClean="0"/>
              <a:t>SW Practicum Course SW 4701: Your choice</a:t>
            </a:r>
            <a:endParaRPr lang="en-CA" sz="2800" dirty="0"/>
          </a:p>
        </p:txBody>
      </p:sp>
      <p:sp>
        <p:nvSpPr>
          <p:cNvPr id="3" name="Content Placeholder 2"/>
          <p:cNvSpPr>
            <a:spLocks noGrp="1"/>
          </p:cNvSpPr>
          <p:nvPr>
            <p:ph idx="1"/>
          </p:nvPr>
        </p:nvSpPr>
        <p:spPr/>
        <p:txBody>
          <a:bodyPr/>
          <a:lstStyle/>
          <a:p>
            <a:r>
              <a:rPr lang="en-CA" dirty="0" smtClean="0"/>
              <a:t>Winter/spring semester 2020 </a:t>
            </a:r>
            <a:r>
              <a:rPr lang="en-CA" i="1" dirty="0" smtClean="0"/>
              <a:t>OR </a:t>
            </a:r>
          </a:p>
          <a:p>
            <a:r>
              <a:rPr lang="en-CA" dirty="0" smtClean="0"/>
              <a:t>Spring/summer semester 2020</a:t>
            </a:r>
          </a:p>
          <a:p>
            <a:r>
              <a:rPr lang="en-CA" dirty="0" smtClean="0"/>
              <a:t>Please submit your completed form today</a:t>
            </a:r>
          </a:p>
          <a:p>
            <a:r>
              <a:rPr lang="en-CA" dirty="0" smtClean="0"/>
              <a:t>The course </a:t>
            </a:r>
            <a:r>
              <a:rPr lang="en-US" dirty="0"/>
              <a:t>SWK </a:t>
            </a:r>
            <a:r>
              <a:rPr lang="en-US" dirty="0" smtClean="0"/>
              <a:t>4605 </a:t>
            </a:r>
            <a:r>
              <a:rPr lang="en-US" dirty="0"/>
              <a:t>- Social Work Practice with Individuals and </a:t>
            </a:r>
            <a:r>
              <a:rPr lang="en-US" dirty="0" smtClean="0"/>
              <a:t>Families</a:t>
            </a:r>
            <a:r>
              <a:rPr lang="en-CA" dirty="0" smtClean="0"/>
              <a:t> is offered in winter/spring and spring/summer semesters  in tandem with practicum  </a:t>
            </a:r>
            <a:r>
              <a:rPr lang="en-CA" sz="1800" dirty="0" smtClean="0"/>
              <a:t>(ADD/DROP) </a:t>
            </a:r>
            <a:endParaRPr lang="en-CA" sz="1800" dirty="0"/>
          </a:p>
        </p:txBody>
      </p:sp>
    </p:spTree>
    <p:extLst>
      <p:ext uri="{BB962C8B-B14F-4D97-AF65-F5344CB8AC3E}">
        <p14:creationId xmlns:p14="http://schemas.microsoft.com/office/powerpoint/2010/main" val="2436123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dirty="0" smtClean="0"/>
              <a:t>Practicum Course</a:t>
            </a:r>
            <a:br>
              <a:rPr lang="en-US" dirty="0" smtClean="0"/>
            </a:br>
            <a:r>
              <a:rPr lang="en-US" dirty="0" smtClean="0"/>
              <a:t> Time Requirement </a:t>
            </a:r>
            <a:endParaRPr lang="en-CA" dirty="0" smtClean="0"/>
          </a:p>
        </p:txBody>
      </p:sp>
      <p:sp>
        <p:nvSpPr>
          <p:cNvPr id="6147" name="Rectangle 3"/>
          <p:cNvSpPr>
            <a:spLocks noGrp="1" noChangeArrowheads="1"/>
          </p:cNvSpPr>
          <p:nvPr>
            <p:ph type="body" idx="1"/>
          </p:nvPr>
        </p:nvSpPr>
        <p:spPr/>
        <p:txBody>
          <a:bodyPr/>
          <a:lstStyle/>
          <a:p>
            <a:pPr eaLnBrk="1" hangingPunct="1"/>
            <a:r>
              <a:rPr lang="en-US" sz="2400" dirty="0" smtClean="0"/>
              <a:t>Approximately 67 days or 469 hours </a:t>
            </a:r>
          </a:p>
          <a:p>
            <a:pPr eaLnBrk="1" hangingPunct="1"/>
            <a:r>
              <a:rPr lang="en-US" sz="2400" dirty="0" smtClean="0"/>
              <a:t>8 hours -1 hour break = 7 hours </a:t>
            </a:r>
          </a:p>
          <a:p>
            <a:pPr eaLnBrk="1" hangingPunct="1"/>
            <a:r>
              <a:rPr lang="en-US" sz="2400" dirty="0" smtClean="0"/>
              <a:t>Follows the academic calendar to facilitate integration of theory and practice</a:t>
            </a:r>
          </a:p>
          <a:p>
            <a:pPr eaLnBrk="1" hangingPunct="1"/>
            <a:r>
              <a:rPr lang="en-US" sz="2400" dirty="0" smtClean="0"/>
              <a:t>Wednesday January 8 – Friday March 27, 2020:  3 days per week-Wednesday, Thursday and Friday</a:t>
            </a:r>
          </a:p>
          <a:p>
            <a:pPr eaLnBrk="1" hangingPunct="1"/>
            <a:r>
              <a:rPr lang="en-US" sz="2400" dirty="0" smtClean="0"/>
              <a:t>Tuesday April 7 – Friday, May 29, 20120: 4 days per week – Tuesday – Friday</a:t>
            </a:r>
          </a:p>
          <a:p>
            <a:pPr eaLnBrk="1" hangingPunct="1"/>
            <a:r>
              <a:rPr lang="en-US" sz="2400" dirty="0" smtClean="0"/>
              <a:t>Spring/summer semester 4 or 5 days per week</a:t>
            </a:r>
          </a:p>
          <a:p>
            <a:pPr eaLnBrk="1" hangingPunct="1"/>
            <a:r>
              <a:rPr lang="en-US" sz="2400" dirty="0" smtClean="0"/>
              <a:t>Statutory holidays and Reading Week are exempt</a:t>
            </a:r>
          </a:p>
          <a:p>
            <a:pPr marL="0" indent="0" eaLnBrk="1" hangingPunct="1">
              <a:buNone/>
            </a:pPr>
            <a:r>
              <a:rPr lang="en-US" sz="2800" dirty="0" smtClean="0"/>
              <a:t>  </a:t>
            </a:r>
          </a:p>
          <a:p>
            <a:pPr marL="0" indent="0" eaLnBrk="1" hangingPunct="1">
              <a:buNone/>
            </a:pPr>
            <a:endParaRPr lang="en-US" dirty="0" smtClean="0"/>
          </a:p>
          <a:p>
            <a:pPr eaLnBrk="1" hangingPunct="1"/>
            <a:endParaRPr lang="en-US" dirty="0" smtClean="0"/>
          </a:p>
          <a:p>
            <a:pPr eaLnBrk="1" hangingPunct="1"/>
            <a:endParaRPr lang="en-CA" sz="36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289" y="5690569"/>
            <a:ext cx="2483768" cy="11674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6255344"/>
            <a:ext cx="2280120" cy="36594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Practicum Administration System -  PAS</a:t>
            </a:r>
            <a:endParaRPr lang="en-CA" dirty="0"/>
          </a:p>
        </p:txBody>
      </p:sp>
      <p:sp>
        <p:nvSpPr>
          <p:cNvPr id="3" name="Content Placeholder 2"/>
          <p:cNvSpPr>
            <a:spLocks noGrp="1"/>
          </p:cNvSpPr>
          <p:nvPr>
            <p:ph idx="1"/>
          </p:nvPr>
        </p:nvSpPr>
        <p:spPr/>
        <p:txBody>
          <a:bodyPr/>
          <a:lstStyle/>
          <a:p>
            <a:pPr eaLnBrk="1" hangingPunct="1"/>
            <a:r>
              <a:rPr lang="en-US" sz="2800" dirty="0"/>
              <a:t>A web based </a:t>
            </a:r>
            <a:r>
              <a:rPr lang="en-US" sz="2800" dirty="0" smtClean="0"/>
              <a:t>data </a:t>
            </a:r>
            <a:r>
              <a:rPr lang="en-US" sz="2800" dirty="0"/>
              <a:t>base </a:t>
            </a:r>
          </a:p>
          <a:p>
            <a:pPr eaLnBrk="1" hangingPunct="1"/>
            <a:r>
              <a:rPr lang="en-US" sz="2800" dirty="0"/>
              <a:t>Educational Coordinators, Field Instructors, Faculty Field </a:t>
            </a:r>
            <a:r>
              <a:rPr lang="en-US" sz="2800" dirty="0" smtClean="0"/>
              <a:t>Liaisons, students and Practicum </a:t>
            </a:r>
            <a:r>
              <a:rPr lang="en-US" sz="2800" dirty="0"/>
              <a:t>Office have access</a:t>
            </a:r>
          </a:p>
          <a:p>
            <a:pPr eaLnBrk="1" hangingPunct="1"/>
            <a:r>
              <a:rPr lang="en-US" sz="2800" dirty="0"/>
              <a:t>This is a practicum-specific data base, different from the University’s student record system (ACORN) </a:t>
            </a:r>
          </a:p>
          <a:p>
            <a:pPr eaLnBrk="1" hangingPunct="1"/>
            <a:r>
              <a:rPr lang="en-US" sz="2800" dirty="0"/>
              <a:t>Vehicle for Field Instructor (s) and Student  to complete midterm and final evaluations </a:t>
            </a:r>
          </a:p>
          <a:p>
            <a:pPr eaLnBrk="1" hangingPunct="1"/>
            <a:r>
              <a:rPr lang="en-US" sz="2800" dirty="0"/>
              <a:t>Each student has a PAS profile</a:t>
            </a:r>
          </a:p>
          <a:p>
            <a:endParaRPr lang="en-CA" sz="2800" dirty="0"/>
          </a:p>
        </p:txBody>
      </p:sp>
    </p:spTree>
    <p:extLst>
      <p:ext uri="{BB962C8B-B14F-4D97-AF65-F5344CB8AC3E}">
        <p14:creationId xmlns:p14="http://schemas.microsoft.com/office/powerpoint/2010/main" val="2007772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CA" sz="2400" dirty="0"/>
              <a:t>Like other FIFSW courses, the practicum course </a:t>
            </a:r>
            <a:r>
              <a:rPr lang="en-CA" sz="2400" dirty="0" smtClean="0"/>
              <a:t>SW4701 is primarily Toronto-based  </a:t>
            </a:r>
            <a:endParaRPr lang="en-CA" sz="2400" dirty="0"/>
          </a:p>
          <a:p>
            <a:r>
              <a:rPr lang="en-CA" sz="2400" dirty="0"/>
              <a:t>The vast majority of our partner organizations are located within the Greater Toronto Area (Toronto, Halton, Peel, York &amp; Durham), however, each year a number of practicum opportunities are listed on the </a:t>
            </a:r>
            <a:r>
              <a:rPr lang="en-CA" sz="2400" dirty="0" smtClean="0"/>
              <a:t>FIFSW website that </a:t>
            </a:r>
            <a:r>
              <a:rPr lang="en-CA" sz="2400" dirty="0"/>
              <a:t>are located in other geographical regions such as Niagara, Hamilton, Waterloo-Wellington, Simcoe, Northumberland, and Peterborough  </a:t>
            </a:r>
            <a:r>
              <a:rPr lang="en-CA" sz="2400" dirty="0" smtClean="0"/>
              <a:t>(out of town)</a:t>
            </a:r>
            <a:endParaRPr lang="en-CA" sz="2400" dirty="0"/>
          </a:p>
          <a:p>
            <a:r>
              <a:rPr lang="en-CA" sz="2400" dirty="0"/>
              <a:t>All practicums listed on the PAS are confirmed for FIFSW students, regardless of their location</a:t>
            </a:r>
          </a:p>
          <a:p>
            <a:endParaRPr lang="en-CA" dirty="0"/>
          </a:p>
          <a:p>
            <a:endParaRPr lang="en-CA" dirty="0"/>
          </a:p>
        </p:txBody>
      </p:sp>
    </p:spTree>
    <p:extLst>
      <p:ext uri="{BB962C8B-B14F-4D97-AF65-F5344CB8AC3E}">
        <p14:creationId xmlns:p14="http://schemas.microsoft.com/office/powerpoint/2010/main" val="1099872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Tentative Practicum Assignment Schedule </a:t>
            </a:r>
            <a:endParaRPr lang="en-CA" dirty="0"/>
          </a:p>
        </p:txBody>
      </p:sp>
      <p:sp>
        <p:nvSpPr>
          <p:cNvPr id="3" name="Content Placeholder 2"/>
          <p:cNvSpPr>
            <a:spLocks noGrp="1"/>
          </p:cNvSpPr>
          <p:nvPr>
            <p:ph idx="1"/>
          </p:nvPr>
        </p:nvSpPr>
        <p:spPr/>
        <p:txBody>
          <a:bodyPr/>
          <a:lstStyle/>
          <a:p>
            <a:r>
              <a:rPr lang="en-US" sz="2400" dirty="0" smtClean="0"/>
              <a:t>Students select YEAR I practicum course SW4701 in one of two semesters (submit form)</a:t>
            </a:r>
          </a:p>
          <a:p>
            <a:r>
              <a:rPr lang="en-US" sz="2400" dirty="0" smtClean="0"/>
              <a:t>January </a:t>
            </a:r>
            <a:r>
              <a:rPr lang="en-US" sz="2400" dirty="0"/>
              <a:t>to </a:t>
            </a:r>
            <a:r>
              <a:rPr lang="en-US" sz="2400" dirty="0" smtClean="0"/>
              <a:t>May 29, 2020 </a:t>
            </a:r>
            <a:r>
              <a:rPr lang="en-US" sz="2400" dirty="0"/>
              <a:t>semester: Practicum selection – PAS opens early November to make selections. </a:t>
            </a:r>
            <a:r>
              <a:rPr lang="en-US" sz="2400" dirty="0" smtClean="0"/>
              <a:t>The practicum interview takes </a:t>
            </a:r>
            <a:r>
              <a:rPr lang="en-US" sz="2400" dirty="0"/>
              <a:t>place </a:t>
            </a:r>
            <a:r>
              <a:rPr lang="en-US" sz="2400" dirty="0" smtClean="0"/>
              <a:t>November </a:t>
            </a:r>
            <a:r>
              <a:rPr lang="en-US" sz="2400" dirty="0"/>
              <a:t>through </a:t>
            </a:r>
            <a:r>
              <a:rPr lang="en-US" sz="2400" dirty="0" smtClean="0"/>
              <a:t>December 2019</a:t>
            </a:r>
            <a:endParaRPr lang="en-US" sz="2400" dirty="0"/>
          </a:p>
          <a:p>
            <a:r>
              <a:rPr lang="en-US" sz="2400" dirty="0" smtClean="0"/>
              <a:t>Spring/Summer </a:t>
            </a:r>
            <a:r>
              <a:rPr lang="en-US" sz="2400" dirty="0"/>
              <a:t>semester </a:t>
            </a:r>
            <a:r>
              <a:rPr lang="en-US" sz="2400" dirty="0" smtClean="0"/>
              <a:t>2020: </a:t>
            </a:r>
            <a:r>
              <a:rPr lang="en-US" sz="2400" dirty="0"/>
              <a:t>Practicum selection – PAS opens </a:t>
            </a:r>
            <a:r>
              <a:rPr lang="en-US" sz="2400" dirty="0" smtClean="0"/>
              <a:t>February 2020 to </a:t>
            </a:r>
            <a:r>
              <a:rPr lang="en-US" sz="2400" dirty="0"/>
              <a:t>make selections.  </a:t>
            </a:r>
            <a:r>
              <a:rPr lang="en-US" sz="2400" dirty="0" smtClean="0"/>
              <a:t>The practicum interview takes </a:t>
            </a:r>
            <a:r>
              <a:rPr lang="en-US" sz="2400" dirty="0"/>
              <a:t>place February through March </a:t>
            </a:r>
            <a:r>
              <a:rPr lang="en-US" sz="2400" dirty="0" smtClean="0"/>
              <a:t>2020 </a:t>
            </a:r>
            <a:endParaRPr lang="en-US" sz="2400" dirty="0"/>
          </a:p>
          <a:p>
            <a:r>
              <a:rPr lang="en-US" sz="2400" dirty="0"/>
              <a:t>The final </a:t>
            </a:r>
            <a:r>
              <a:rPr lang="en-US" sz="2400" dirty="0" smtClean="0"/>
              <a:t>assignment is </a:t>
            </a:r>
            <a:r>
              <a:rPr lang="en-US" sz="2400" dirty="0"/>
              <a:t>recorded on the Practicum Administration System (PAS)</a:t>
            </a:r>
          </a:p>
          <a:p>
            <a:endParaRPr lang="en-CA" sz="2800" dirty="0"/>
          </a:p>
        </p:txBody>
      </p:sp>
    </p:spTree>
    <p:extLst>
      <p:ext uri="{BB962C8B-B14F-4D97-AF65-F5344CB8AC3E}">
        <p14:creationId xmlns:p14="http://schemas.microsoft.com/office/powerpoint/2010/main" val="2161171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3200" dirty="0"/>
              <a:t>Summer Semester </a:t>
            </a:r>
            <a:r>
              <a:rPr lang="en-CA" sz="3200" dirty="0" smtClean="0"/>
              <a:t>Practicum Course SW4701 </a:t>
            </a:r>
            <a:endParaRPr lang="en-CA" sz="3200" dirty="0"/>
          </a:p>
        </p:txBody>
      </p:sp>
      <p:sp>
        <p:nvSpPr>
          <p:cNvPr id="3" name="Content Placeholder 2"/>
          <p:cNvSpPr>
            <a:spLocks noGrp="1"/>
          </p:cNvSpPr>
          <p:nvPr>
            <p:ph idx="1"/>
          </p:nvPr>
        </p:nvSpPr>
        <p:spPr/>
        <p:txBody>
          <a:bodyPr/>
          <a:lstStyle/>
          <a:p>
            <a:r>
              <a:rPr lang="en-US" sz="2000" dirty="0" smtClean="0"/>
              <a:t>To </a:t>
            </a:r>
            <a:r>
              <a:rPr lang="en-US" sz="2000" dirty="0"/>
              <a:t>meet the total required </a:t>
            </a:r>
            <a:r>
              <a:rPr lang="en-US" sz="2000" dirty="0" smtClean="0"/>
              <a:t>67 </a:t>
            </a:r>
            <a:r>
              <a:rPr lang="en-US" sz="2000" dirty="0"/>
              <a:t>days in practicum, students </a:t>
            </a:r>
            <a:r>
              <a:rPr lang="en-US" sz="2000" dirty="0" smtClean="0"/>
              <a:t>attend </a:t>
            </a:r>
            <a:r>
              <a:rPr lang="en-US" sz="2000" dirty="0"/>
              <a:t>practicum </a:t>
            </a:r>
            <a:r>
              <a:rPr lang="en-US" sz="2000" dirty="0" smtClean="0"/>
              <a:t>4 </a:t>
            </a:r>
            <a:r>
              <a:rPr lang="en-US" sz="2000" dirty="0"/>
              <a:t>or 5 days per week, </a:t>
            </a:r>
            <a:r>
              <a:rPr lang="en-US" sz="2000" dirty="0" smtClean="0"/>
              <a:t>to </a:t>
            </a:r>
            <a:r>
              <a:rPr lang="en-US" sz="2000" dirty="0"/>
              <a:t>be completed no later than the end of August. The Practicum Office sets the mid term and final evaluation dates based on attendance at 4 or 5 days per week.</a:t>
            </a:r>
          </a:p>
          <a:p>
            <a:r>
              <a:rPr lang="en-US" sz="2000" dirty="0"/>
              <a:t>Students are advised to be aware of the implications of full-course load requirements for OSAP funding ( Sharon Bewell, Registrar,  may  have more information)   </a:t>
            </a:r>
          </a:p>
          <a:p>
            <a:r>
              <a:rPr lang="en-US" sz="2000" dirty="0" smtClean="0"/>
              <a:t>As a full-time </a:t>
            </a:r>
            <a:r>
              <a:rPr lang="en-US" sz="2000" dirty="0"/>
              <a:t>Year 1 </a:t>
            </a:r>
            <a:r>
              <a:rPr lang="en-US" sz="2000" dirty="0" smtClean="0"/>
              <a:t>student you  </a:t>
            </a:r>
            <a:r>
              <a:rPr lang="en-US" sz="2000" dirty="0"/>
              <a:t>are automatically enrolled in the </a:t>
            </a:r>
            <a:r>
              <a:rPr lang="en-US" sz="2000" i="1" dirty="0"/>
              <a:t>Social Work Practicum </a:t>
            </a:r>
            <a:r>
              <a:rPr lang="en-US" sz="2000" dirty="0"/>
              <a:t>course (SWK 4701H) from January to </a:t>
            </a:r>
            <a:r>
              <a:rPr lang="en-US" sz="2000" dirty="0" smtClean="0"/>
              <a:t>June. You  </a:t>
            </a:r>
            <a:r>
              <a:rPr lang="en-US" sz="2000" dirty="0"/>
              <a:t>must complete </a:t>
            </a:r>
            <a:r>
              <a:rPr lang="en-US" sz="2000" dirty="0" smtClean="0"/>
              <a:t>a DROP </a:t>
            </a:r>
            <a:r>
              <a:rPr lang="en-US" sz="2000" dirty="0"/>
              <a:t>form for both </a:t>
            </a:r>
            <a:r>
              <a:rPr lang="en-US" sz="2000" dirty="0" smtClean="0"/>
              <a:t>the practicum and the </a:t>
            </a:r>
            <a:r>
              <a:rPr lang="en-US" sz="2000" i="1" dirty="0" smtClean="0"/>
              <a:t>Social Work with Individuals and Families </a:t>
            </a:r>
            <a:r>
              <a:rPr lang="en-US" sz="2000" dirty="0" smtClean="0"/>
              <a:t>courses. In spring, Complete ADD </a:t>
            </a:r>
            <a:r>
              <a:rPr lang="en-US" sz="2000" dirty="0"/>
              <a:t>to </a:t>
            </a:r>
            <a:r>
              <a:rPr lang="en-US" sz="2000" dirty="0" smtClean="0"/>
              <a:t>register for both for </a:t>
            </a:r>
            <a:r>
              <a:rPr lang="en-US" sz="2000" dirty="0"/>
              <a:t>the summer semester </a:t>
            </a:r>
            <a:r>
              <a:rPr lang="en-US" sz="2400" dirty="0"/>
              <a:t>. </a:t>
            </a:r>
            <a:endParaRPr lang="en-CA" sz="2400" dirty="0"/>
          </a:p>
        </p:txBody>
      </p:sp>
    </p:spTree>
    <p:extLst>
      <p:ext uri="{BB962C8B-B14F-4D97-AF65-F5344CB8AC3E}">
        <p14:creationId xmlns:p14="http://schemas.microsoft.com/office/powerpoint/2010/main" val="1813446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 Matching </a:t>
            </a:r>
            <a:r>
              <a:rPr lang="en-US" dirty="0"/>
              <a:t>Process </a:t>
            </a:r>
            <a:r>
              <a:rPr lang="en-US" sz="1600" dirty="0"/>
              <a:t>This is an </a:t>
            </a:r>
            <a:r>
              <a:rPr lang="en-US" sz="1600" dirty="0" smtClean="0"/>
              <a:t>overview Details </a:t>
            </a:r>
            <a:r>
              <a:rPr lang="en-US" sz="1600" dirty="0"/>
              <a:t>to follow</a:t>
            </a:r>
            <a:endParaRPr lang="en-CA" sz="1600" dirty="0"/>
          </a:p>
        </p:txBody>
      </p:sp>
      <p:sp>
        <p:nvSpPr>
          <p:cNvPr id="3" name="Content Placeholder 2"/>
          <p:cNvSpPr>
            <a:spLocks noGrp="1"/>
          </p:cNvSpPr>
          <p:nvPr>
            <p:ph idx="1"/>
          </p:nvPr>
        </p:nvSpPr>
        <p:spPr/>
        <p:txBody>
          <a:bodyPr/>
          <a:lstStyle/>
          <a:p>
            <a:r>
              <a:rPr lang="en-US" sz="2400" dirty="0"/>
              <a:t>Four Steps to the YEAR I Practicum matching process. Practicum Office will email </a:t>
            </a:r>
            <a:r>
              <a:rPr lang="en-US" sz="2400" dirty="0" smtClean="0"/>
              <a:t>further instructions</a:t>
            </a:r>
            <a:endParaRPr lang="en-US" sz="2400" dirty="0"/>
          </a:p>
          <a:p>
            <a:r>
              <a:rPr lang="en-US" sz="2400" dirty="0"/>
              <a:t>1.Read the practicum descriptions </a:t>
            </a:r>
            <a:r>
              <a:rPr lang="en-US" sz="2400" dirty="0" smtClean="0"/>
              <a:t>on the PAS and </a:t>
            </a:r>
            <a:r>
              <a:rPr lang="en-US" sz="2400" dirty="0"/>
              <a:t>submit selections on FORM </a:t>
            </a:r>
            <a:r>
              <a:rPr lang="en-US" sz="2400" dirty="0" smtClean="0"/>
              <a:t>A by the date and time communicated THERE IS NO ADVANTAGE TO SUBMITTING EARLY</a:t>
            </a:r>
            <a:endParaRPr lang="en-US" sz="2400" dirty="0"/>
          </a:p>
          <a:p>
            <a:r>
              <a:rPr lang="en-US" sz="2400" dirty="0"/>
              <a:t>2. Practicum Office runs the algorithm and finalizes the practicum match on the </a:t>
            </a:r>
            <a:r>
              <a:rPr lang="en-US" sz="2400" dirty="0" smtClean="0"/>
              <a:t>PAS </a:t>
            </a:r>
          </a:p>
          <a:p>
            <a:r>
              <a:rPr lang="en-US" sz="2400" dirty="0" smtClean="0"/>
              <a:t>3</a:t>
            </a:r>
            <a:r>
              <a:rPr lang="en-US" sz="2400" dirty="0"/>
              <a:t>. Attend 1 interview </a:t>
            </a:r>
          </a:p>
          <a:p>
            <a:r>
              <a:rPr lang="en-US" sz="2400" dirty="0"/>
              <a:t>4. Students may voluntarily trade the </a:t>
            </a:r>
            <a:r>
              <a:rPr lang="en-US" sz="2400" dirty="0" smtClean="0"/>
              <a:t>practicum assigned by the PAS with another </a:t>
            </a:r>
            <a:r>
              <a:rPr lang="en-US" sz="2400" dirty="0"/>
              <a:t>student ( PAS is </a:t>
            </a:r>
            <a:r>
              <a:rPr lang="en-US" sz="2400" dirty="0" smtClean="0"/>
              <a:t>recalibrated </a:t>
            </a:r>
            <a:r>
              <a:rPr lang="en-US" sz="2400" dirty="0"/>
              <a:t>to reflect the trade). Instructions on trade process will be provided</a:t>
            </a:r>
          </a:p>
          <a:p>
            <a:endParaRPr lang="en-US" sz="2400" dirty="0"/>
          </a:p>
          <a:p>
            <a:endParaRPr lang="en-CA" dirty="0"/>
          </a:p>
        </p:txBody>
      </p:sp>
    </p:spTree>
    <p:extLst>
      <p:ext uri="{BB962C8B-B14F-4D97-AF65-F5344CB8AC3E}">
        <p14:creationId xmlns:p14="http://schemas.microsoft.com/office/powerpoint/2010/main" val="393801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Selecting  Interviews /Practicum From  The PAS</a:t>
            </a:r>
            <a:endParaRPr lang="en-US" sz="3600" dirty="0"/>
          </a:p>
        </p:txBody>
      </p:sp>
      <p:sp>
        <p:nvSpPr>
          <p:cNvPr id="3" name="Content Placeholder 2"/>
          <p:cNvSpPr>
            <a:spLocks noGrp="1"/>
          </p:cNvSpPr>
          <p:nvPr>
            <p:ph idx="1"/>
          </p:nvPr>
        </p:nvSpPr>
        <p:spPr/>
        <p:txBody>
          <a:bodyPr/>
          <a:lstStyle/>
          <a:p>
            <a:r>
              <a:rPr lang="en-US" sz="2400" dirty="0" smtClean="0"/>
              <a:t>Select  10 practicums per the instructions </a:t>
            </a:r>
          </a:p>
          <a:p>
            <a:r>
              <a:rPr lang="en-US" sz="2400" dirty="0"/>
              <a:t>I</a:t>
            </a:r>
            <a:r>
              <a:rPr lang="en-US" sz="2400" dirty="0" smtClean="0"/>
              <a:t>t is more likely that the PAS will match you with an interview to one of your selections if the selections are not in high demand. The PAS will alert you to high demand practicums </a:t>
            </a:r>
          </a:p>
          <a:p>
            <a:r>
              <a:rPr lang="en-US" sz="2400" dirty="0" smtClean="0"/>
              <a:t>Historically Winter semester - approximately 80% of students are matched with an interview at the first run of the PAS </a:t>
            </a:r>
          </a:p>
          <a:p>
            <a:r>
              <a:rPr lang="en-US" sz="2400" b="1" dirty="0" smtClean="0"/>
              <a:t>Everyone</a:t>
            </a:r>
            <a:r>
              <a:rPr lang="en-US" sz="2400" dirty="0" smtClean="0"/>
              <a:t> is assigned to a practicum </a:t>
            </a:r>
          </a:p>
          <a:p>
            <a:r>
              <a:rPr lang="en-US" sz="2400" dirty="0" smtClean="0"/>
              <a:t>The Practicum Office assists students until they are  matched with an interview </a:t>
            </a:r>
            <a:endParaRPr lang="en-US" sz="2400" dirty="0"/>
          </a:p>
        </p:txBody>
      </p:sp>
    </p:spTree>
    <p:extLst>
      <p:ext uri="{BB962C8B-B14F-4D97-AF65-F5344CB8AC3E}">
        <p14:creationId xmlns:p14="http://schemas.microsoft.com/office/powerpoint/2010/main" val="3883610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pPr marL="0" indent="0" algn="ctr">
              <a:buNone/>
            </a:pPr>
            <a:endParaRPr lang="en-CA" sz="4400" dirty="0" smtClean="0"/>
          </a:p>
          <a:p>
            <a:pPr marL="0" indent="0" algn="ctr">
              <a:buNone/>
            </a:pPr>
            <a:r>
              <a:rPr lang="en-CA" sz="4400" dirty="0" smtClean="0"/>
              <a:t>WELCOME TO THE </a:t>
            </a:r>
          </a:p>
          <a:p>
            <a:pPr marL="0" indent="0" algn="ctr">
              <a:buNone/>
            </a:pPr>
            <a:r>
              <a:rPr lang="en-CA" sz="4400" dirty="0" smtClean="0"/>
              <a:t>FIFSW</a:t>
            </a:r>
            <a:endParaRPr lang="en-CA" sz="4400" dirty="0"/>
          </a:p>
        </p:txBody>
      </p:sp>
    </p:spTree>
    <p:extLst>
      <p:ext uri="{BB962C8B-B14F-4D97-AF65-F5344CB8AC3E}">
        <p14:creationId xmlns:p14="http://schemas.microsoft.com/office/powerpoint/2010/main" val="157048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dirty="0" smtClean="0"/>
              <a:t>When </a:t>
            </a:r>
            <a:r>
              <a:rPr lang="en-US" dirty="0"/>
              <a:t>the </a:t>
            </a:r>
            <a:r>
              <a:rPr lang="en-US" dirty="0" smtClean="0"/>
              <a:t>PAS Opens to View Available Practicums </a:t>
            </a:r>
            <a:r>
              <a:rPr lang="en-US" sz="1100" dirty="0" smtClean="0"/>
              <a:t>( Screen shots to follow)</a:t>
            </a:r>
            <a:r>
              <a:rPr lang="en-US" dirty="0"/>
              <a:t/>
            </a:r>
            <a:br>
              <a:rPr lang="en-US" dirty="0"/>
            </a:br>
            <a:endParaRPr lang="en-CA" dirty="0"/>
          </a:p>
        </p:txBody>
      </p:sp>
      <p:sp>
        <p:nvSpPr>
          <p:cNvPr id="3" name="Content Placeholder 2"/>
          <p:cNvSpPr>
            <a:spLocks noGrp="1"/>
          </p:cNvSpPr>
          <p:nvPr>
            <p:ph idx="1"/>
          </p:nvPr>
        </p:nvSpPr>
        <p:spPr/>
        <p:txBody>
          <a:bodyPr/>
          <a:lstStyle/>
          <a:p>
            <a:r>
              <a:rPr lang="en-US" sz="2400" dirty="0" smtClean="0"/>
              <a:t>Read all the practicum descriptions</a:t>
            </a:r>
          </a:p>
          <a:p>
            <a:r>
              <a:rPr lang="en-US" sz="2400" dirty="0" smtClean="0"/>
              <a:t>Practicums in/out of Toronto</a:t>
            </a:r>
          </a:p>
          <a:p>
            <a:r>
              <a:rPr lang="en-US" sz="2400" dirty="0" smtClean="0"/>
              <a:t>Direct (D), or mixed (M) settings. All will provide learning towards YEAR I competencies</a:t>
            </a:r>
            <a:endParaRPr lang="en-US" sz="2400" dirty="0"/>
          </a:p>
          <a:p>
            <a:r>
              <a:rPr lang="en-US" sz="2400" dirty="0" smtClean="0"/>
              <a:t>Read </a:t>
            </a:r>
            <a:r>
              <a:rPr lang="en-US" sz="2400" dirty="0"/>
              <a:t>carefully the requirements and ensure </a:t>
            </a:r>
            <a:r>
              <a:rPr lang="en-US" sz="2400" dirty="0" smtClean="0"/>
              <a:t>these can be met</a:t>
            </a:r>
            <a:endParaRPr lang="en-US" sz="2400" dirty="0"/>
          </a:p>
          <a:p>
            <a:r>
              <a:rPr lang="en-US" sz="2400" dirty="0" smtClean="0"/>
              <a:t>Select 10 practicums for an interview on FORM A</a:t>
            </a:r>
            <a:endParaRPr lang="en-US" sz="2400" dirty="0"/>
          </a:p>
          <a:p>
            <a:r>
              <a:rPr lang="en-US" sz="2400" dirty="0" smtClean="0"/>
              <a:t>Choose selections as per the instructions. </a:t>
            </a:r>
          </a:p>
          <a:p>
            <a:r>
              <a:rPr lang="en-US" sz="2400" dirty="0" smtClean="0"/>
              <a:t>Instructions will be emailed.</a:t>
            </a:r>
            <a:endParaRPr lang="en-US" sz="2400" dirty="0"/>
          </a:p>
          <a:p>
            <a:endParaRPr lang="en-US" dirty="0"/>
          </a:p>
          <a:p>
            <a:endParaRPr lang="en-CA" dirty="0"/>
          </a:p>
        </p:txBody>
      </p:sp>
    </p:spTree>
    <p:extLst>
      <p:ext uri="{BB962C8B-B14F-4D97-AF65-F5344CB8AC3E}">
        <p14:creationId xmlns:p14="http://schemas.microsoft.com/office/powerpoint/2010/main" val="591169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CA" sz="2400" dirty="0" smtClean="0"/>
              <a:t>NOTE</a:t>
            </a:r>
            <a:r>
              <a:rPr lang="en-CA" sz="2400" dirty="0"/>
              <a:t>: Three organizations </a:t>
            </a:r>
            <a:r>
              <a:rPr lang="en-CA" sz="2400" dirty="0" smtClean="0"/>
              <a:t>are limiting students to ONLY </a:t>
            </a:r>
            <a:r>
              <a:rPr lang="en-CA" sz="2400" dirty="0"/>
              <a:t>ONE practicum in the TWO year MSW program </a:t>
            </a:r>
            <a:r>
              <a:rPr lang="en-US" sz="2400" dirty="0"/>
              <a:t>– </a:t>
            </a:r>
            <a:endParaRPr lang="en-US" sz="2400" dirty="0" smtClean="0"/>
          </a:p>
          <a:p>
            <a:r>
              <a:rPr lang="en-US" sz="2400" dirty="0" smtClean="0"/>
              <a:t>Centre for Addiction and Mental Health - CAMH,  Sick Kids, Mt Sinai Hospital</a:t>
            </a:r>
            <a:endParaRPr lang="en-US" sz="2400" dirty="0"/>
          </a:p>
          <a:p>
            <a:r>
              <a:rPr lang="en-US" sz="2400" b="1" dirty="0" smtClean="0"/>
              <a:t>“To </a:t>
            </a:r>
            <a:r>
              <a:rPr lang="en-US" sz="2400" b="1" dirty="0"/>
              <a:t>ensure as many students as possible have an opportunity to complete a field practicum at </a:t>
            </a:r>
            <a:r>
              <a:rPr lang="en-US" sz="2400" b="1" dirty="0" smtClean="0"/>
              <a:t>***, </a:t>
            </a:r>
            <a:r>
              <a:rPr lang="en-US" sz="2400" b="1" dirty="0"/>
              <a:t>social work students are limited to one placement during the MSW Program, </a:t>
            </a:r>
            <a:r>
              <a:rPr lang="en-US" sz="2400" b="1" dirty="0" smtClean="0"/>
              <a:t>(effective </a:t>
            </a:r>
            <a:r>
              <a:rPr lang="en-US" sz="2400" b="1" dirty="0"/>
              <a:t>January </a:t>
            </a:r>
            <a:r>
              <a:rPr lang="en-US" sz="2400" b="1" dirty="0" smtClean="0"/>
              <a:t>2018).”</a:t>
            </a:r>
            <a:endParaRPr lang="en-CA" sz="2400" dirty="0"/>
          </a:p>
        </p:txBody>
      </p:sp>
    </p:spTree>
    <p:extLst>
      <p:ext uri="{BB962C8B-B14F-4D97-AF65-F5344CB8AC3E}">
        <p14:creationId xmlns:p14="http://schemas.microsoft.com/office/powerpoint/2010/main" val="1789286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en-CA" dirty="0" smtClean="0"/>
              <a:t>What you will see on the PAS </a:t>
            </a:r>
          </a:p>
        </p:txBody>
      </p:sp>
      <p:sp>
        <p:nvSpPr>
          <p:cNvPr id="3" name="Content Placeholder 2"/>
          <p:cNvSpPr>
            <a:spLocks noGrp="1"/>
          </p:cNvSpPr>
          <p:nvPr>
            <p:ph idx="1"/>
          </p:nvPr>
        </p:nvSpPr>
        <p:spPr/>
        <p:txBody>
          <a:bodyPr/>
          <a:lstStyle/>
          <a:p>
            <a:pPr>
              <a:defRPr/>
            </a:pPr>
            <a:r>
              <a:rPr lang="en-CA" sz="2800" dirty="0" smtClean="0"/>
              <a:t>Types of supervision –  reflected by the number of field instructors on the practicum profile</a:t>
            </a:r>
            <a:r>
              <a:rPr lang="en-CA" sz="2800" dirty="0"/>
              <a:t>:</a:t>
            </a:r>
            <a:endParaRPr lang="en-CA" sz="2800" dirty="0" smtClean="0"/>
          </a:p>
          <a:p>
            <a:pPr>
              <a:defRPr/>
            </a:pPr>
            <a:r>
              <a:rPr lang="en-CA" sz="2800" dirty="0" smtClean="0"/>
              <a:t>Individual  (1field instructor-1student); </a:t>
            </a:r>
          </a:p>
          <a:p>
            <a:pPr>
              <a:defRPr/>
            </a:pPr>
            <a:r>
              <a:rPr lang="en-CA" sz="2800" dirty="0"/>
              <a:t>R</a:t>
            </a:r>
            <a:r>
              <a:rPr lang="en-CA" sz="2800" dirty="0" smtClean="0"/>
              <a:t>otational (2 or 3 field instructors – 1or more students) sequential, each taking a specified period of time sequentially; </a:t>
            </a:r>
          </a:p>
          <a:p>
            <a:pPr>
              <a:defRPr/>
            </a:pPr>
            <a:r>
              <a:rPr lang="en-CA" sz="2800" dirty="0" smtClean="0"/>
              <a:t>Co-supervision - shared (2 field instructors to 1 or more students) for the entire practicum </a:t>
            </a:r>
          </a:p>
          <a:p>
            <a:pPr marL="0" indent="0">
              <a:buNone/>
              <a:defRPr/>
            </a:pPr>
            <a:endParaRPr lang="en-CA" sz="2800" dirty="0" smtClean="0"/>
          </a:p>
          <a:p>
            <a:pPr>
              <a:defRPr/>
            </a:pPr>
            <a:endParaRPr lang="en-CA" dirty="0" smtClean="0"/>
          </a:p>
          <a:p>
            <a:pPr>
              <a:defRPr/>
            </a:pP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289" y="5690569"/>
            <a:ext cx="2483768" cy="11674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6255344"/>
            <a:ext cx="2280120" cy="36594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179388" y="1628775"/>
            <a:ext cx="8785225" cy="4133850"/>
          </a:xfrm>
        </p:spPr>
        <p:txBody>
          <a:bodyPr/>
          <a:lstStyle/>
          <a:p>
            <a:pPr marL="0" indent="0" eaLnBrk="1" hangingPunct="1">
              <a:buNone/>
            </a:pPr>
            <a:r>
              <a:rPr lang="en-CA" sz="2400" dirty="0" smtClean="0"/>
              <a:t>For example: </a:t>
            </a:r>
          </a:p>
          <a:p>
            <a:pPr eaLnBrk="1" hangingPunct="1"/>
            <a:r>
              <a:rPr lang="en-CA" sz="1800" dirty="0" smtClean="0"/>
              <a:t>drivers license; use of own or agency car; evening attendance; weekend attendance; 2 step TB test; Mask fitting; flu shot (or alternative measure); police and vulnerable persons sector check; schedule flexibility; second language; LGBTQ specific; aboriginal specific; travel / costs between locations; home visits; non PHA – disclosure of health record</a:t>
            </a:r>
          </a:p>
          <a:p>
            <a:pPr eaLnBrk="1" hangingPunct="1"/>
            <a:r>
              <a:rPr lang="en-CA" sz="1800" dirty="0" smtClean="0"/>
              <a:t>Health care facilities, will require completion of e-learning models, sometimes to be completed before start date</a:t>
            </a:r>
          </a:p>
          <a:p>
            <a:pPr eaLnBrk="1" hangingPunct="1"/>
            <a:r>
              <a:rPr lang="en-CA" sz="1800" dirty="0" smtClean="0"/>
              <a:t>Some facilities will have limited desk, phone etc space – flexibility is required</a:t>
            </a:r>
          </a:p>
        </p:txBody>
      </p:sp>
      <p:sp>
        <p:nvSpPr>
          <p:cNvPr id="11267" name="Rectangle 4"/>
          <p:cNvSpPr>
            <a:spLocks noChangeArrowheads="1"/>
          </p:cNvSpPr>
          <p:nvPr/>
        </p:nvSpPr>
        <p:spPr bwMode="auto">
          <a:xfrm>
            <a:off x="4479925" y="3086100"/>
            <a:ext cx="163513" cy="646113"/>
          </a:xfrm>
          <a:prstGeom prst="rect">
            <a:avLst/>
          </a:prstGeom>
          <a:noFill/>
          <a:ln w="9525">
            <a:noFill/>
            <a:miter lim="800000"/>
            <a:headEnd/>
            <a:tailEnd/>
          </a:ln>
        </p:spPr>
        <p:txBody>
          <a:bodyPr anchor="ctr">
            <a:spAutoFit/>
          </a:bodyPr>
          <a:lstStyle/>
          <a:p>
            <a:pPr marL="742950" lvl="1" indent="-285750" algn="ctr"/>
            <a:endParaRPr lang="en-US" dirty="0"/>
          </a:p>
          <a:p>
            <a:pPr marL="342900" indent="-342900" algn="ctr" eaLnBrk="0" hangingPunct="0"/>
            <a:endParaRPr lang="en-US" dirty="0"/>
          </a:p>
        </p:txBody>
      </p:sp>
      <p:sp>
        <p:nvSpPr>
          <p:cNvPr id="11268" name="Title 1"/>
          <p:cNvSpPr>
            <a:spLocks noGrp="1"/>
          </p:cNvSpPr>
          <p:nvPr>
            <p:ph type="title"/>
          </p:nvPr>
        </p:nvSpPr>
        <p:spPr/>
        <p:txBody>
          <a:bodyPr/>
          <a:lstStyle/>
          <a:p>
            <a:pPr algn="ctr"/>
            <a:r>
              <a:rPr lang="en-CA" dirty="0" smtClean="0"/>
              <a:t>Requirements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289" y="5690569"/>
            <a:ext cx="2483768" cy="116743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6255344"/>
            <a:ext cx="2280120" cy="36594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Requirements</a:t>
            </a:r>
            <a:endParaRPr lang="en-CA" dirty="0"/>
          </a:p>
        </p:txBody>
      </p:sp>
      <p:sp>
        <p:nvSpPr>
          <p:cNvPr id="3" name="Content Placeholder 2"/>
          <p:cNvSpPr>
            <a:spLocks noGrp="1"/>
          </p:cNvSpPr>
          <p:nvPr>
            <p:ph idx="1"/>
          </p:nvPr>
        </p:nvSpPr>
        <p:spPr/>
        <p:txBody>
          <a:bodyPr/>
          <a:lstStyle/>
          <a:p>
            <a:r>
              <a:rPr lang="en-US" sz="2800" dirty="0" smtClean="0"/>
              <a:t>Health care facilities under </a:t>
            </a:r>
            <a:r>
              <a:rPr lang="en-US" sz="2800" dirty="0"/>
              <a:t>the Public Hospital Act (PHA) </a:t>
            </a:r>
            <a:r>
              <a:rPr lang="en-US" sz="2800" dirty="0" smtClean="0"/>
              <a:t>require </a:t>
            </a:r>
            <a:r>
              <a:rPr lang="en-US" sz="2800" dirty="0"/>
              <a:t>compliance </a:t>
            </a:r>
            <a:r>
              <a:rPr lang="en-US" sz="2800" dirty="0" smtClean="0"/>
              <a:t>with statutory  </a:t>
            </a:r>
            <a:r>
              <a:rPr lang="en-US" sz="2800" dirty="0"/>
              <a:t>immunization </a:t>
            </a:r>
            <a:r>
              <a:rPr lang="en-US" sz="2800" dirty="0" smtClean="0"/>
              <a:t>provisions (</a:t>
            </a:r>
            <a:r>
              <a:rPr lang="en-US" sz="2800" dirty="0"/>
              <a:t>statutory</a:t>
            </a:r>
            <a:r>
              <a:rPr lang="en-US" sz="2800" dirty="0" smtClean="0"/>
              <a:t>)  </a:t>
            </a:r>
          </a:p>
          <a:p>
            <a:r>
              <a:rPr lang="en-US" sz="2800" dirty="0" smtClean="0"/>
              <a:t>FIFSW immunization form is mandatory. The form is available on the FIFSW website. Your health care provider completes the FIFSW form. The completed FIFSW form is forwarded by your health care provider in confidence to our contracted external </a:t>
            </a:r>
            <a:r>
              <a:rPr lang="en-US" sz="2800" dirty="0"/>
              <a:t>nurse </a:t>
            </a:r>
            <a:r>
              <a:rPr lang="en-US" sz="2800" dirty="0" smtClean="0"/>
              <a:t>for her review </a:t>
            </a:r>
            <a:endParaRPr lang="en-CA" sz="2800" dirty="0"/>
          </a:p>
        </p:txBody>
      </p:sp>
    </p:spTree>
    <p:extLst>
      <p:ext uri="{BB962C8B-B14F-4D97-AF65-F5344CB8AC3E}">
        <p14:creationId xmlns:p14="http://schemas.microsoft.com/office/powerpoint/2010/main" val="2324718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CA" dirty="0" smtClean="0"/>
              <a:t>The immunization record may take the health provider weeks to complete. Allow weeks for the record and for a 2 –step TB test to be completed</a:t>
            </a:r>
          </a:p>
          <a:p>
            <a:r>
              <a:rPr lang="en-CA" dirty="0" smtClean="0"/>
              <a:t>Failure to have the FIFSW immunization form signed off by the FIFSW external nurse will delay start of a practicum in a PHA. Unfortunately, there are no exceptions</a:t>
            </a:r>
          </a:p>
          <a:p>
            <a:endParaRPr lang="en-CA" dirty="0"/>
          </a:p>
        </p:txBody>
      </p:sp>
    </p:spTree>
    <p:extLst>
      <p:ext uri="{BB962C8B-B14F-4D97-AF65-F5344CB8AC3E}">
        <p14:creationId xmlns:p14="http://schemas.microsoft.com/office/powerpoint/2010/main" val="349444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Another requirement</a:t>
            </a:r>
            <a:endParaRPr lang="en-CA" dirty="0"/>
          </a:p>
        </p:txBody>
      </p:sp>
      <p:sp>
        <p:nvSpPr>
          <p:cNvPr id="3" name="Content Placeholder 2"/>
          <p:cNvSpPr>
            <a:spLocks noGrp="1"/>
          </p:cNvSpPr>
          <p:nvPr>
            <p:ph idx="1"/>
          </p:nvPr>
        </p:nvSpPr>
        <p:spPr/>
        <p:txBody>
          <a:bodyPr/>
          <a:lstStyle/>
          <a:p>
            <a:r>
              <a:rPr lang="en-CA" sz="2800" dirty="0" smtClean="0"/>
              <a:t>Some organizations require students to complete modules as part of onboarding. It is the organization’s discretion whether to count the time for the modules e.g. 4-6 hours as practicum time or not count as practicum time. Check the requirements section of PAS profile. Double check at interview. </a:t>
            </a:r>
            <a:endParaRPr lang="en-CA" sz="2800" dirty="0"/>
          </a:p>
        </p:txBody>
      </p:sp>
    </p:spTree>
    <p:extLst>
      <p:ext uri="{BB962C8B-B14F-4D97-AF65-F5344CB8AC3E}">
        <p14:creationId xmlns:p14="http://schemas.microsoft.com/office/powerpoint/2010/main" val="1401826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Requirements</a:t>
            </a:r>
            <a:endParaRPr lang="en-CA" dirty="0"/>
          </a:p>
        </p:txBody>
      </p:sp>
      <p:sp>
        <p:nvSpPr>
          <p:cNvPr id="3" name="Content Placeholder 2"/>
          <p:cNvSpPr>
            <a:spLocks noGrp="1"/>
          </p:cNvSpPr>
          <p:nvPr>
            <p:ph idx="1"/>
          </p:nvPr>
        </p:nvSpPr>
        <p:spPr/>
        <p:txBody>
          <a:bodyPr/>
          <a:lstStyle/>
          <a:p>
            <a:r>
              <a:rPr lang="en-US" sz="2800" dirty="0" smtClean="0"/>
              <a:t>NOTE</a:t>
            </a:r>
            <a:r>
              <a:rPr lang="en-US" sz="2800" dirty="0"/>
              <a:t>: Some </a:t>
            </a:r>
            <a:r>
              <a:rPr lang="en-US" sz="2800" dirty="0" smtClean="0"/>
              <a:t>requirements may </a:t>
            </a:r>
            <a:r>
              <a:rPr lang="en-US" sz="2800" dirty="0"/>
              <a:t>incur costs to you </a:t>
            </a:r>
            <a:endParaRPr lang="en-US" sz="2800" dirty="0" smtClean="0"/>
          </a:p>
          <a:p>
            <a:r>
              <a:rPr lang="en-US" sz="2800" dirty="0" smtClean="0"/>
              <a:t>For example: </a:t>
            </a:r>
          </a:p>
          <a:p>
            <a:r>
              <a:rPr lang="en-US" sz="2800" dirty="0" smtClean="0"/>
              <a:t>Mask Fitting may be $40.00</a:t>
            </a:r>
          </a:p>
          <a:p>
            <a:r>
              <a:rPr lang="en-US" sz="2800" dirty="0" smtClean="0"/>
              <a:t>Vulnerable Persons Check by Toronto Police Services: current cost $20.00 plus cost of certified cheque/money order</a:t>
            </a:r>
          </a:p>
          <a:p>
            <a:r>
              <a:rPr lang="en-US" sz="2800" dirty="0"/>
              <a:t>Health care provider’s cost for completing the FIFSW immunization form is at the discretion of the </a:t>
            </a:r>
            <a:r>
              <a:rPr lang="en-US" sz="2800" dirty="0" smtClean="0"/>
              <a:t>provider        </a:t>
            </a:r>
            <a:endParaRPr lang="en-CA" sz="2800" dirty="0"/>
          </a:p>
        </p:txBody>
      </p:sp>
    </p:spTree>
    <p:extLst>
      <p:ext uri="{BB962C8B-B14F-4D97-AF65-F5344CB8AC3E}">
        <p14:creationId xmlns:p14="http://schemas.microsoft.com/office/powerpoint/2010/main" val="2469045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lang="en-US" dirty="0" smtClean="0"/>
              <a:t>Remember</a:t>
            </a:r>
          </a:p>
        </p:txBody>
      </p:sp>
      <p:sp>
        <p:nvSpPr>
          <p:cNvPr id="12291" name="Content Placeholder 2"/>
          <p:cNvSpPr>
            <a:spLocks noGrp="1"/>
          </p:cNvSpPr>
          <p:nvPr>
            <p:ph idx="1"/>
          </p:nvPr>
        </p:nvSpPr>
        <p:spPr>
          <a:xfrm>
            <a:off x="179512" y="1556719"/>
            <a:ext cx="8785225" cy="4133850"/>
          </a:xfrm>
        </p:spPr>
        <p:txBody>
          <a:bodyPr/>
          <a:lstStyle/>
          <a:p>
            <a:pPr algn="ctr"/>
            <a:r>
              <a:rPr lang="en-US" sz="2800" dirty="0" smtClean="0"/>
              <a:t>Select practicums  in the designated categories </a:t>
            </a:r>
          </a:p>
          <a:p>
            <a:pPr algn="ctr"/>
            <a:r>
              <a:rPr lang="en-US" sz="2800" dirty="0" smtClean="0"/>
              <a:t>Submit FORM A by the date and time instructed. </a:t>
            </a:r>
            <a:endParaRPr lang="en-US" sz="2800" dirty="0"/>
          </a:p>
          <a:p>
            <a:r>
              <a:rPr lang="en-US" sz="2800" dirty="0" smtClean="0"/>
              <a:t>Update your own PAS profile, particularly  your U of T email address to ensure receipt of important practicum information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289" y="5690569"/>
            <a:ext cx="2483768" cy="11674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6255344"/>
            <a:ext cx="2280120" cy="36594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How the PAS Works</a:t>
            </a:r>
          </a:p>
        </p:txBody>
      </p:sp>
      <p:sp>
        <p:nvSpPr>
          <p:cNvPr id="3" name="Content Placeholder 2"/>
          <p:cNvSpPr>
            <a:spLocks noGrp="1"/>
          </p:cNvSpPr>
          <p:nvPr>
            <p:ph idx="1"/>
          </p:nvPr>
        </p:nvSpPr>
        <p:spPr/>
        <p:txBody>
          <a:bodyPr/>
          <a:lstStyle/>
          <a:p>
            <a:r>
              <a:rPr lang="en-US" sz="2400" dirty="0"/>
              <a:t>The PAS algorithm determines the </a:t>
            </a:r>
            <a:r>
              <a:rPr lang="en-US" sz="2400" dirty="0" smtClean="0"/>
              <a:t>interview match</a:t>
            </a:r>
          </a:p>
          <a:p>
            <a:pPr marL="0" indent="0">
              <a:buNone/>
            </a:pPr>
            <a:r>
              <a:rPr lang="en-US" sz="2400" b="1" dirty="0" smtClean="0"/>
              <a:t>Behind the scenes the computer code: </a:t>
            </a:r>
          </a:p>
          <a:p>
            <a:r>
              <a:rPr lang="en-US" sz="2400" dirty="0" smtClean="0"/>
              <a:t>The </a:t>
            </a:r>
            <a:r>
              <a:rPr lang="en-US" sz="2400" dirty="0"/>
              <a:t>PAS is programmed to work towards </a:t>
            </a:r>
            <a:r>
              <a:rPr lang="en-US" sz="2400" dirty="0" smtClean="0"/>
              <a:t>matching the most students with one of the 10 interview selections</a:t>
            </a:r>
          </a:p>
          <a:p>
            <a:r>
              <a:rPr lang="en-US" sz="2400" dirty="0" smtClean="0"/>
              <a:t>It </a:t>
            </a:r>
            <a:r>
              <a:rPr lang="en-US" sz="2400" dirty="0"/>
              <a:t>is possible that the </a:t>
            </a:r>
            <a:r>
              <a:rPr lang="en-US" sz="2400" dirty="0" smtClean="0"/>
              <a:t>PAS results in no interview from </a:t>
            </a:r>
            <a:r>
              <a:rPr lang="en-US" sz="2400" dirty="0"/>
              <a:t>the </a:t>
            </a:r>
            <a:r>
              <a:rPr lang="en-US" sz="2400" dirty="0" smtClean="0"/>
              <a:t>practicums </a:t>
            </a:r>
            <a:r>
              <a:rPr lang="en-US" sz="2400" dirty="0"/>
              <a:t>you selected. This is not </a:t>
            </a:r>
            <a:r>
              <a:rPr lang="en-US" sz="2400" dirty="0" smtClean="0"/>
              <a:t>uncommon ( As stated earlier, 80% historically at the first run of the PAS are matched)</a:t>
            </a:r>
          </a:p>
          <a:p>
            <a:r>
              <a:rPr lang="en-US" sz="2400" dirty="0" smtClean="0"/>
              <a:t>If you are not matched with an interview there is opportunity to revisit the PAS</a:t>
            </a:r>
          </a:p>
          <a:p>
            <a:pPr marL="0" indent="0">
              <a:buNone/>
            </a:pPr>
            <a:endParaRPr lang="en-US" dirty="0"/>
          </a:p>
        </p:txBody>
      </p:sp>
    </p:spTree>
    <p:extLst>
      <p:ext uri="{BB962C8B-B14F-4D97-AF65-F5344CB8AC3E}">
        <p14:creationId xmlns:p14="http://schemas.microsoft.com/office/powerpoint/2010/main" val="54980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dirty="0" smtClean="0"/>
              <a:t/>
            </a:r>
            <a:br>
              <a:rPr lang="en-US" dirty="0" smtClean="0"/>
            </a:br>
            <a:r>
              <a:rPr lang="en-US" dirty="0" smtClean="0"/>
              <a:t>Practicum Office 4</a:t>
            </a:r>
            <a:r>
              <a:rPr lang="en-US" baseline="30000" dirty="0" smtClean="0"/>
              <a:t>th</a:t>
            </a:r>
            <a:r>
              <a:rPr lang="en-US" dirty="0" smtClean="0"/>
              <a:t> Floor</a:t>
            </a:r>
            <a:br>
              <a:rPr lang="en-US" dirty="0" smtClean="0"/>
            </a:br>
            <a:endParaRPr lang="en-US" dirty="0" smtClean="0"/>
          </a:p>
        </p:txBody>
      </p:sp>
      <p:sp>
        <p:nvSpPr>
          <p:cNvPr id="4099" name="Rectangle 3"/>
          <p:cNvSpPr>
            <a:spLocks noGrp="1" noChangeArrowheads="1"/>
          </p:cNvSpPr>
          <p:nvPr>
            <p:ph type="body" idx="1"/>
          </p:nvPr>
        </p:nvSpPr>
        <p:spPr/>
        <p:txBody>
          <a:bodyPr/>
          <a:lstStyle/>
          <a:p>
            <a:pPr marL="609600" indent="-609600" eaLnBrk="1" hangingPunct="1">
              <a:lnSpc>
                <a:spcPct val="90000"/>
              </a:lnSpc>
              <a:buFont typeface="Wingdings" pitchFamily="2" charset="2"/>
              <a:buChar char="Ø"/>
            </a:pPr>
            <a:endParaRPr lang="en-US" sz="3600" dirty="0" smtClean="0"/>
          </a:p>
          <a:p>
            <a:pPr marL="609600" indent="-609600" eaLnBrk="1" hangingPunct="1">
              <a:lnSpc>
                <a:spcPct val="90000"/>
              </a:lnSpc>
              <a:buFont typeface="Wingdings" pitchFamily="2" charset="2"/>
              <a:buChar char="Ø"/>
            </a:pPr>
            <a:r>
              <a:rPr lang="en-US" sz="2400" dirty="0" smtClean="0"/>
              <a:t>Eileen McKee - Assistant Dean, Field Education e.mckee@utoronto.ca</a:t>
            </a:r>
          </a:p>
          <a:p>
            <a:pPr marL="609600" indent="-609600" eaLnBrk="1" hangingPunct="1">
              <a:lnSpc>
                <a:spcPct val="90000"/>
              </a:lnSpc>
              <a:buFont typeface="Wingdings" pitchFamily="2" charset="2"/>
              <a:buChar char="Ø"/>
            </a:pPr>
            <a:r>
              <a:rPr lang="en-US" sz="2400" dirty="0" smtClean="0"/>
              <a:t>Mindy Coplevitch - Practicum Coordinator m.coplevitch@utoronto.ca</a:t>
            </a:r>
          </a:p>
          <a:p>
            <a:pPr marL="609600" indent="-609600" eaLnBrk="1" hangingPunct="1">
              <a:lnSpc>
                <a:spcPct val="90000"/>
              </a:lnSpc>
              <a:buFont typeface="Wingdings" pitchFamily="2" charset="2"/>
              <a:buChar char="Ø"/>
            </a:pPr>
            <a:r>
              <a:rPr lang="en-US" sz="2400" dirty="0" smtClean="0"/>
              <a:t>Miri Ben Dat – Practicum Coordinator miri.ben.dat@utoronto.ca</a:t>
            </a:r>
          </a:p>
          <a:p>
            <a:pPr marL="609600" indent="-609600" eaLnBrk="1" hangingPunct="1">
              <a:lnSpc>
                <a:spcPct val="90000"/>
              </a:lnSpc>
              <a:buFont typeface="Wingdings" pitchFamily="2" charset="2"/>
              <a:buChar char="Ø"/>
            </a:pPr>
            <a:r>
              <a:rPr lang="en-US" sz="2400" dirty="0" smtClean="0"/>
              <a:t>Denise Russell &amp; Catherine Connochie Administrative Assistants </a:t>
            </a:r>
            <a:r>
              <a:rPr lang="en-US" sz="2400" dirty="0" smtClean="0">
                <a:solidFill>
                  <a:schemeClr val="accent3"/>
                </a:solidFill>
                <a:hlinkClick r:id="rId2"/>
              </a:rPr>
              <a:t>practicum.fsw@utoronto.ca</a:t>
            </a:r>
            <a:endParaRPr lang="en-US" sz="2400" dirty="0" smtClean="0">
              <a:solidFill>
                <a:schemeClr val="accent3"/>
              </a:solidFill>
            </a:endParaRPr>
          </a:p>
          <a:p>
            <a:pPr marL="609600" indent="-609600" eaLnBrk="1" hangingPunct="1">
              <a:lnSpc>
                <a:spcPct val="90000"/>
              </a:lnSpc>
              <a:buFont typeface="Wingdings" pitchFamily="2" charset="2"/>
              <a:buChar char="Ø"/>
            </a:pPr>
            <a:r>
              <a:rPr lang="en-US" sz="2400" dirty="0" smtClean="0">
                <a:solidFill>
                  <a:schemeClr val="accent3"/>
                </a:solidFill>
              </a:rPr>
              <a:t>Mel LeBlanc –works with students in ITR Field of Study</a:t>
            </a:r>
          </a:p>
          <a:p>
            <a:pPr marL="609600" indent="-609600" eaLnBrk="1" hangingPunct="1">
              <a:lnSpc>
                <a:spcPct val="90000"/>
              </a:lnSpc>
              <a:buFont typeface="Wingdings" pitchFamily="2" charset="2"/>
              <a:buChar char="Ø"/>
            </a:pPr>
            <a:endParaRPr lang="en-US" sz="24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1289" y="5690569"/>
            <a:ext cx="2483768" cy="11674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6255344"/>
            <a:ext cx="2280120" cy="36594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How the PAS Works</a:t>
            </a:r>
            <a:endParaRPr lang="en-CA" dirty="0"/>
          </a:p>
        </p:txBody>
      </p:sp>
      <p:sp>
        <p:nvSpPr>
          <p:cNvPr id="3" name="Content Placeholder 2"/>
          <p:cNvSpPr>
            <a:spLocks noGrp="1"/>
          </p:cNvSpPr>
          <p:nvPr>
            <p:ph idx="1"/>
          </p:nvPr>
        </p:nvSpPr>
        <p:spPr/>
        <p:txBody>
          <a:bodyPr/>
          <a:lstStyle/>
          <a:p>
            <a:r>
              <a:rPr lang="en-US" sz="2000" dirty="0" smtClean="0"/>
              <a:t>RED alerts you when a practicum is popular</a:t>
            </a:r>
          </a:p>
          <a:p>
            <a:r>
              <a:rPr lang="en-US" sz="2000" dirty="0" smtClean="0"/>
              <a:t>RED will pop up when 10 students have selected the practicum </a:t>
            </a:r>
          </a:p>
          <a:p>
            <a:r>
              <a:rPr lang="en-US" sz="2000" dirty="0" smtClean="0"/>
              <a:t>You  may resubmit FORM A as many times as you wish ( you may make  changes until the last date). As stated before, there is no advantage to submitting the form early     </a:t>
            </a:r>
            <a:endParaRPr lang="en-US" sz="2000" dirty="0"/>
          </a:p>
          <a:p>
            <a:r>
              <a:rPr lang="en-US" sz="2000" dirty="0" smtClean="0"/>
              <a:t>PAS is not static. It changes - practicums are </a:t>
            </a:r>
            <a:r>
              <a:rPr lang="en-US" sz="2000" dirty="0"/>
              <a:t>added and </a:t>
            </a:r>
            <a:r>
              <a:rPr lang="en-US" sz="2000" dirty="0" smtClean="0"/>
              <a:t>withdrawn Revisit frequently to the submission date  and time</a:t>
            </a:r>
          </a:p>
          <a:p>
            <a:r>
              <a:rPr lang="en-US" sz="2000" dirty="0" smtClean="0"/>
              <a:t>A practicum may be withdrawn if the organization has internal changes or if the field instructor can no longer fulfill their commitment to field supervision. If you selected, you will choose in lieu</a:t>
            </a:r>
          </a:p>
          <a:p>
            <a:r>
              <a:rPr lang="en-US" sz="2000" dirty="0" smtClean="0"/>
              <a:t>The majority of practicums are listed on the PAS by the time the PAS opens for viewing.  A small number may be received later</a:t>
            </a:r>
          </a:p>
          <a:p>
            <a:pPr marL="0" indent="0">
              <a:buNone/>
            </a:pPr>
            <a:endParaRPr lang="en-CA" dirty="0"/>
          </a:p>
        </p:txBody>
      </p:sp>
    </p:spTree>
    <p:extLst>
      <p:ext uri="{BB962C8B-B14F-4D97-AF65-F5344CB8AC3E}">
        <p14:creationId xmlns:p14="http://schemas.microsoft.com/office/powerpoint/2010/main" val="3450029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The PAS is the only vehicle for practicum selection EXCEPT</a:t>
            </a:r>
            <a:endParaRPr lang="en-CA" dirty="0"/>
          </a:p>
        </p:txBody>
      </p:sp>
      <p:sp>
        <p:nvSpPr>
          <p:cNvPr id="3" name="Content Placeholder 2"/>
          <p:cNvSpPr>
            <a:spLocks noGrp="1"/>
          </p:cNvSpPr>
          <p:nvPr>
            <p:ph idx="1"/>
          </p:nvPr>
        </p:nvSpPr>
        <p:spPr/>
        <p:txBody>
          <a:bodyPr/>
          <a:lstStyle/>
          <a:p>
            <a:pPr marL="0" indent="0" algn="ctr">
              <a:buNone/>
            </a:pPr>
            <a:r>
              <a:rPr lang="en-CA" sz="2400" dirty="0" smtClean="0"/>
              <a:t>In three situations</a:t>
            </a:r>
          </a:p>
          <a:p>
            <a:pPr marL="0" indent="0">
              <a:buNone/>
            </a:pPr>
            <a:r>
              <a:rPr lang="en-CA" sz="2800" dirty="0" smtClean="0"/>
              <a:t>1. Practicums that are deemed to be “Competitions” </a:t>
            </a:r>
            <a:endParaRPr lang="en-CA" sz="2800" dirty="0"/>
          </a:p>
          <a:p>
            <a:pPr marL="0" indent="0">
              <a:buNone/>
            </a:pPr>
            <a:r>
              <a:rPr lang="en-CA" sz="2800" dirty="0" smtClean="0"/>
              <a:t>2. Students who live outside the GTA and OPT out of the PAS process. All GTA students are required to participate in the PAS </a:t>
            </a:r>
            <a:endParaRPr lang="en-CA" sz="2800" dirty="0"/>
          </a:p>
          <a:p>
            <a:pPr marL="0" indent="0">
              <a:buNone/>
            </a:pPr>
            <a:r>
              <a:rPr lang="en-CA" sz="2800" dirty="0" smtClean="0"/>
              <a:t>3. Individual and personal circumstances that merit special consideration by the Assistant Dean, Field Education</a:t>
            </a:r>
          </a:p>
        </p:txBody>
      </p:sp>
    </p:spTree>
    <p:extLst>
      <p:ext uri="{BB962C8B-B14F-4D97-AF65-F5344CB8AC3E}">
        <p14:creationId xmlns:p14="http://schemas.microsoft.com/office/powerpoint/2010/main" val="2999424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2800" dirty="0" smtClean="0"/>
              <a:t>A word about opting out of the PAS selection for  geographical reasons </a:t>
            </a:r>
            <a:endParaRPr lang="en-CA" sz="2800" dirty="0"/>
          </a:p>
        </p:txBody>
      </p:sp>
      <p:sp>
        <p:nvSpPr>
          <p:cNvPr id="3" name="Content Placeholder 2"/>
          <p:cNvSpPr>
            <a:spLocks noGrp="1"/>
          </p:cNvSpPr>
          <p:nvPr>
            <p:ph idx="1"/>
          </p:nvPr>
        </p:nvSpPr>
        <p:spPr/>
        <p:txBody>
          <a:bodyPr/>
          <a:lstStyle/>
          <a:p>
            <a:pPr lvl="0"/>
            <a:r>
              <a:rPr lang="en-CA" sz="2000" dirty="0"/>
              <a:t>In exceptional circumstances, students may opt out of the PAS matching </a:t>
            </a:r>
            <a:r>
              <a:rPr lang="en-CA" sz="2000" dirty="0" smtClean="0"/>
              <a:t>process.  </a:t>
            </a:r>
            <a:r>
              <a:rPr lang="en-CA" sz="2000" dirty="0"/>
              <a:t>For a wide variety of reasons, there is no guarantee that a practicum can be secured </a:t>
            </a:r>
            <a:r>
              <a:rPr lang="en-CA" sz="2000" dirty="0" smtClean="0"/>
              <a:t>outside </a:t>
            </a:r>
            <a:r>
              <a:rPr lang="en-CA" sz="2000" dirty="0"/>
              <a:t>of the PAS </a:t>
            </a:r>
            <a:r>
              <a:rPr lang="en-CA" sz="2000" dirty="0" smtClean="0"/>
              <a:t>process</a:t>
            </a:r>
          </a:p>
          <a:p>
            <a:pPr lvl="0"/>
            <a:r>
              <a:rPr lang="en-CA" sz="2000" dirty="0" smtClean="0"/>
              <a:t>Students </a:t>
            </a:r>
            <a:r>
              <a:rPr lang="en-CA" sz="2000" dirty="0"/>
              <a:t>wishing to opt out </a:t>
            </a:r>
            <a:r>
              <a:rPr lang="en-CA" sz="2000" dirty="0" smtClean="0"/>
              <a:t>for geographical reasons are </a:t>
            </a:r>
            <a:r>
              <a:rPr lang="en-CA" sz="2000" dirty="0"/>
              <a:t>encouraged to first view the confirmed “Outside Toronto” </a:t>
            </a:r>
            <a:r>
              <a:rPr lang="en-CA" sz="2000" dirty="0" smtClean="0"/>
              <a:t>practicums listed </a:t>
            </a:r>
            <a:r>
              <a:rPr lang="en-CA" sz="2000" dirty="0"/>
              <a:t>on the </a:t>
            </a:r>
            <a:r>
              <a:rPr lang="en-CA" sz="2000" dirty="0" smtClean="0"/>
              <a:t>PAS and on the website.  “Outside Toronto” options are open to all students through the PAS. These options may not be available after the PAS is run because they will be assigned to other students</a:t>
            </a:r>
          </a:p>
          <a:p>
            <a:pPr lvl="0"/>
            <a:r>
              <a:rPr lang="en-CA" sz="2000" dirty="0" smtClean="0"/>
              <a:t>A </a:t>
            </a:r>
            <a:r>
              <a:rPr lang="en-CA" sz="2000" dirty="0"/>
              <a:t>student must declare </a:t>
            </a:r>
            <a:r>
              <a:rPr lang="en-CA" sz="2000" i="1" dirty="0"/>
              <a:t>in writing</a:t>
            </a:r>
            <a:r>
              <a:rPr lang="en-CA" sz="2000" dirty="0"/>
              <a:t> </a:t>
            </a:r>
            <a:r>
              <a:rPr lang="en-CA" sz="2000" dirty="0" smtClean="0"/>
              <a:t> their intent </a:t>
            </a:r>
            <a:r>
              <a:rPr lang="en-CA" sz="2000" dirty="0"/>
              <a:t>to opt out of the PAS (contact </a:t>
            </a:r>
            <a:r>
              <a:rPr lang="en-CA" sz="2000" dirty="0" smtClean="0"/>
              <a:t>Miri)</a:t>
            </a:r>
          </a:p>
          <a:p>
            <a:pPr lvl="0"/>
            <a:r>
              <a:rPr lang="en-CA" sz="2000" dirty="0" smtClean="0"/>
              <a:t>It </a:t>
            </a:r>
            <a:r>
              <a:rPr lang="en-CA" sz="2000" dirty="0"/>
              <a:t>is not unusual that an out-of-town practicum cannot be secured despite a thorough </a:t>
            </a:r>
            <a:r>
              <a:rPr lang="en-CA" sz="2000" dirty="0" smtClean="0"/>
              <a:t>search. Practicums must meet the CASWE standards. In </a:t>
            </a:r>
            <a:r>
              <a:rPr lang="en-CA" sz="2000" dirty="0"/>
              <a:t>these cases</a:t>
            </a:r>
            <a:r>
              <a:rPr lang="en-CA" sz="2000" dirty="0" smtClean="0"/>
              <a:t>, students may revisit the options remaining on </a:t>
            </a:r>
            <a:r>
              <a:rPr lang="en-CA" sz="2000" dirty="0"/>
              <a:t>the </a:t>
            </a:r>
            <a:r>
              <a:rPr lang="en-CA" sz="2000" dirty="0" smtClean="0"/>
              <a:t>PAS</a:t>
            </a:r>
            <a:endParaRPr lang="en-CA" sz="2000" dirty="0"/>
          </a:p>
          <a:p>
            <a:endParaRPr lang="en-CA" sz="2000" dirty="0"/>
          </a:p>
        </p:txBody>
      </p:sp>
    </p:spTree>
    <p:extLst>
      <p:ext uri="{BB962C8B-B14F-4D97-AF65-F5344CB8AC3E}">
        <p14:creationId xmlns:p14="http://schemas.microsoft.com/office/powerpoint/2010/main" val="2279990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CA" dirty="0"/>
              <a:t>If you are aware of an agency </a:t>
            </a:r>
            <a:r>
              <a:rPr lang="en-CA" dirty="0" smtClean="0"/>
              <a:t>with whom FIFSW has not </a:t>
            </a:r>
            <a:r>
              <a:rPr lang="en-CA" dirty="0"/>
              <a:t>yet </a:t>
            </a:r>
            <a:r>
              <a:rPr lang="en-CA" dirty="0" smtClean="0"/>
              <a:t>partnered, the </a:t>
            </a:r>
            <a:r>
              <a:rPr lang="en-CA" dirty="0"/>
              <a:t>Practicum Office will </a:t>
            </a:r>
            <a:r>
              <a:rPr lang="en-CA" dirty="0" smtClean="0"/>
              <a:t>investigate. Please speak with the Practicum Office.   </a:t>
            </a:r>
            <a:endParaRPr lang="en-CA" dirty="0"/>
          </a:p>
          <a:p>
            <a:endParaRPr lang="en-CA" dirty="0"/>
          </a:p>
        </p:txBody>
      </p:sp>
    </p:spTree>
    <p:extLst>
      <p:ext uri="{BB962C8B-B14F-4D97-AF65-F5344CB8AC3E}">
        <p14:creationId xmlns:p14="http://schemas.microsoft.com/office/powerpoint/2010/main" val="2535321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3996" y="4840043"/>
            <a:ext cx="2483768" cy="116743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228"/>
            <a:ext cx="9144000" cy="6657544"/>
          </a:xfrm>
          <a:prstGeom prst="rect">
            <a:avLst/>
          </a:prstGeom>
        </p:spPr>
      </p:pic>
      <p:sp>
        <p:nvSpPr>
          <p:cNvPr id="5" name="Oval 4"/>
          <p:cNvSpPr/>
          <p:nvPr/>
        </p:nvSpPr>
        <p:spPr>
          <a:xfrm>
            <a:off x="2699792" y="1196752"/>
            <a:ext cx="1080120"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p:nvPr/>
        </p:nvSpPr>
        <p:spPr>
          <a:xfrm>
            <a:off x="0" y="4443999"/>
            <a:ext cx="2699792"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2882767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6116" y="2636912"/>
            <a:ext cx="2520280" cy="923330"/>
          </a:xfrm>
          <a:prstGeom prst="rect">
            <a:avLst/>
          </a:prstGeom>
          <a:noFill/>
        </p:spPr>
        <p:txBody>
          <a:bodyPr wrap="square" rtlCol="0">
            <a:spAutoFit/>
          </a:bodyPr>
          <a:lstStyle/>
          <a:p>
            <a:r>
              <a:rPr lang="en-US" dirty="0" smtClean="0"/>
              <a:t>Information populated from admissions record</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7717"/>
            <a:ext cx="9176276" cy="4365104"/>
          </a:xfrm>
          <a:prstGeom prst="rect">
            <a:avLst/>
          </a:prstGeom>
        </p:spPr>
      </p:pic>
    </p:spTree>
    <p:extLst>
      <p:ext uri="{BB962C8B-B14F-4D97-AF65-F5344CB8AC3E}">
        <p14:creationId xmlns:p14="http://schemas.microsoft.com/office/powerpoint/2010/main" val="9031883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6116" y="2636912"/>
            <a:ext cx="2520280" cy="923330"/>
          </a:xfrm>
          <a:prstGeom prst="rect">
            <a:avLst/>
          </a:prstGeom>
          <a:noFill/>
        </p:spPr>
        <p:txBody>
          <a:bodyPr wrap="square" rtlCol="0">
            <a:spAutoFit/>
          </a:bodyPr>
          <a:lstStyle/>
          <a:p>
            <a:r>
              <a:rPr lang="en-US" dirty="0" smtClean="0"/>
              <a:t>Information populated from admissions record</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7274608"/>
          </a:xfrm>
          <a:prstGeom prst="rect">
            <a:avLst/>
          </a:prstGeom>
        </p:spPr>
      </p:pic>
    </p:spTree>
    <p:extLst>
      <p:ext uri="{BB962C8B-B14F-4D97-AF65-F5344CB8AC3E}">
        <p14:creationId xmlns:p14="http://schemas.microsoft.com/office/powerpoint/2010/main" val="694828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467" y="0"/>
            <a:ext cx="8879066" cy="6858000"/>
          </a:xfrm>
          <a:prstGeom prst="rect">
            <a:avLst/>
          </a:prstGeom>
        </p:spPr>
      </p:pic>
    </p:spTree>
    <p:extLst>
      <p:ext uri="{BB962C8B-B14F-4D97-AF65-F5344CB8AC3E}">
        <p14:creationId xmlns:p14="http://schemas.microsoft.com/office/powerpoint/2010/main" val="7874877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581" y="0"/>
            <a:ext cx="7956838" cy="6858000"/>
          </a:xfrm>
          <a:prstGeom prst="rect">
            <a:avLst/>
          </a:prstGeom>
        </p:spPr>
      </p:pic>
    </p:spTree>
    <p:extLst>
      <p:ext uri="{BB962C8B-B14F-4D97-AF65-F5344CB8AC3E}">
        <p14:creationId xmlns:p14="http://schemas.microsoft.com/office/powerpoint/2010/main" val="21026247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792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649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9388" y="115888"/>
            <a:ext cx="8785225" cy="1143000"/>
          </a:xfrm>
        </p:spPr>
        <p:txBody>
          <a:bodyPr/>
          <a:lstStyle/>
          <a:p>
            <a:pPr algn="ctr" eaLnBrk="1" hangingPunct="1"/>
            <a:r>
              <a:rPr lang="en-US" dirty="0" smtClean="0"/>
              <a:t>Role of the Practicum Office</a:t>
            </a:r>
            <a:endParaRPr lang="en-CA" dirty="0" smtClean="0"/>
          </a:p>
        </p:txBody>
      </p:sp>
      <p:sp>
        <p:nvSpPr>
          <p:cNvPr id="5123" name="Rectangle 3"/>
          <p:cNvSpPr>
            <a:spLocks noGrp="1" noChangeArrowheads="1"/>
          </p:cNvSpPr>
          <p:nvPr>
            <p:ph type="body" idx="1"/>
          </p:nvPr>
        </p:nvSpPr>
        <p:spPr>
          <a:xfrm>
            <a:off x="179388" y="1341438"/>
            <a:ext cx="8785225" cy="4392612"/>
          </a:xfrm>
        </p:spPr>
        <p:txBody>
          <a:bodyPr/>
          <a:lstStyle/>
          <a:p>
            <a:pPr marL="0" indent="0" algn="ctr" eaLnBrk="1" hangingPunct="1">
              <a:buNone/>
            </a:pPr>
            <a:r>
              <a:rPr lang="en-US" sz="2800" dirty="0" smtClean="0"/>
              <a:t>Administer the practicum course</a:t>
            </a:r>
          </a:p>
          <a:p>
            <a:pPr lvl="1" eaLnBrk="1" hangingPunct="1"/>
            <a:r>
              <a:rPr lang="en-US" dirty="0" smtClean="0"/>
              <a:t>Match students to the field</a:t>
            </a:r>
          </a:p>
          <a:p>
            <a:pPr lvl="1" eaLnBrk="1" hangingPunct="1"/>
            <a:r>
              <a:rPr lang="en-US" dirty="0" smtClean="0"/>
              <a:t>Prepare Field Instructors</a:t>
            </a:r>
          </a:p>
          <a:p>
            <a:pPr lvl="1" eaLnBrk="1" hangingPunct="1"/>
            <a:r>
              <a:rPr lang="en-US" dirty="0" smtClean="0"/>
              <a:t>Work with Faculty Field Liaisons</a:t>
            </a:r>
          </a:p>
          <a:p>
            <a:pPr lvl="1" eaLnBrk="1" hangingPunct="1"/>
            <a:r>
              <a:rPr lang="en-US" dirty="0" smtClean="0"/>
              <a:t>Secure field placements</a:t>
            </a:r>
          </a:p>
          <a:p>
            <a:pPr lvl="1" eaLnBrk="1" hangingPunct="1"/>
            <a:r>
              <a:rPr lang="en-US" dirty="0" smtClean="0"/>
              <a:t>Monitor field placements</a:t>
            </a:r>
          </a:p>
          <a:p>
            <a:pPr lvl="1" eaLnBrk="1" hangingPunct="1"/>
            <a:r>
              <a:rPr lang="en-US" dirty="0" smtClean="0"/>
              <a:t>Problem solve and mitigate obstacles in practicums</a:t>
            </a:r>
          </a:p>
          <a:p>
            <a:pPr lvl="1" eaLnBrk="1" hangingPunct="1"/>
            <a:endParaRPr lang="en-US" dirty="0" smtClean="0"/>
          </a:p>
          <a:p>
            <a:pPr lvl="1" eaLnBrk="1" hangingPunct="1"/>
            <a:endParaRPr lang="en-US" dirty="0" smtClean="0"/>
          </a:p>
          <a:p>
            <a:pPr eaLnBrk="1" hangingPunct="1"/>
            <a:endParaRPr lang="en-CA" sz="28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289" y="5690569"/>
            <a:ext cx="2483768" cy="11674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6255344"/>
            <a:ext cx="2280120" cy="36594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US" dirty="0" smtClean="0"/>
              <a:t>After the PAS is run, the Practicum Office may receive new practicum opportunities. </a:t>
            </a:r>
          </a:p>
          <a:p>
            <a:endParaRPr lang="en-US" dirty="0"/>
          </a:p>
          <a:p>
            <a:r>
              <a:rPr lang="en-US" dirty="0" smtClean="0"/>
              <a:t>New opportunities are first available </a:t>
            </a:r>
            <a:r>
              <a:rPr lang="en-US" dirty="0"/>
              <a:t>to students who were not matched with </a:t>
            </a:r>
            <a:r>
              <a:rPr lang="en-US" dirty="0" smtClean="0"/>
              <a:t>a practicum  interview </a:t>
            </a:r>
            <a:r>
              <a:rPr lang="en-US" dirty="0"/>
              <a:t>in the first run of the PAS.</a:t>
            </a:r>
          </a:p>
          <a:p>
            <a:endParaRPr lang="en-CA" dirty="0"/>
          </a:p>
        </p:txBody>
      </p:sp>
    </p:spTree>
    <p:extLst>
      <p:ext uri="{BB962C8B-B14F-4D97-AF65-F5344CB8AC3E}">
        <p14:creationId xmlns:p14="http://schemas.microsoft.com/office/powerpoint/2010/main" val="1189735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805"/>
            <a:ext cx="8785225" cy="1143000"/>
          </a:xfrm>
        </p:spPr>
        <p:txBody>
          <a:bodyPr/>
          <a:lstStyle/>
          <a:p>
            <a:pPr algn="ctr"/>
            <a:r>
              <a:rPr lang="en-US" dirty="0" smtClean="0"/>
              <a:t>Tentative Schedule For the Matching Process </a:t>
            </a:r>
            <a:endParaRPr lang="en-US" dirty="0"/>
          </a:p>
        </p:txBody>
      </p:sp>
      <p:sp>
        <p:nvSpPr>
          <p:cNvPr id="3" name="Content Placeholder 2"/>
          <p:cNvSpPr>
            <a:spLocks noGrp="1"/>
          </p:cNvSpPr>
          <p:nvPr>
            <p:ph idx="1"/>
          </p:nvPr>
        </p:nvSpPr>
        <p:spPr>
          <a:xfrm>
            <a:off x="179512" y="1124744"/>
            <a:ext cx="8785225" cy="4133850"/>
          </a:xfrm>
        </p:spPr>
        <p:txBody>
          <a:bodyPr/>
          <a:lstStyle/>
          <a:p>
            <a:r>
              <a:rPr lang="en-US" sz="2800" dirty="0"/>
              <a:t>Detailed </a:t>
            </a:r>
            <a:r>
              <a:rPr lang="en-US" sz="2800" dirty="0" smtClean="0"/>
              <a:t>dates, </a:t>
            </a:r>
            <a:r>
              <a:rPr lang="en-US" sz="2800" dirty="0"/>
              <a:t>times </a:t>
            </a:r>
            <a:r>
              <a:rPr lang="en-US" sz="2800" dirty="0" smtClean="0"/>
              <a:t>and deadlines will </a:t>
            </a:r>
            <a:r>
              <a:rPr lang="en-US" sz="2800" dirty="0"/>
              <a:t>be communicated </a:t>
            </a:r>
            <a:r>
              <a:rPr lang="en-US" sz="2800" dirty="0" smtClean="0"/>
              <a:t> to you soon through email and through the Practicum page of the FIFSW website</a:t>
            </a:r>
          </a:p>
          <a:p>
            <a:pPr marL="0" indent="0">
              <a:buNone/>
            </a:pPr>
            <a:r>
              <a:rPr lang="en-US" sz="2800" dirty="0" smtClean="0"/>
              <a:t> </a:t>
            </a:r>
            <a:r>
              <a:rPr lang="en-US" sz="2800" i="1" dirty="0" smtClean="0"/>
              <a:t>Tentative:</a:t>
            </a:r>
            <a:endParaRPr lang="en-US" sz="2800" i="1" dirty="0"/>
          </a:p>
          <a:p>
            <a:r>
              <a:rPr lang="en-US" sz="2800" dirty="0" smtClean="0"/>
              <a:t>Early November 2019 -  </a:t>
            </a:r>
            <a:r>
              <a:rPr lang="en-US" sz="2800" dirty="0"/>
              <a:t>PAS will be open to view </a:t>
            </a:r>
            <a:r>
              <a:rPr lang="en-US" sz="2800" dirty="0" smtClean="0"/>
              <a:t>and read practicum </a:t>
            </a:r>
            <a:r>
              <a:rPr lang="en-US" sz="2800" dirty="0"/>
              <a:t>opportunities. </a:t>
            </a:r>
            <a:r>
              <a:rPr lang="en-US" sz="2800" dirty="0" smtClean="0"/>
              <a:t>You </a:t>
            </a:r>
            <a:r>
              <a:rPr lang="en-US" sz="2800" dirty="0"/>
              <a:t>will have about one week to submit  </a:t>
            </a:r>
            <a:r>
              <a:rPr lang="en-US" sz="2800" dirty="0" smtClean="0"/>
              <a:t>selections before Form </a:t>
            </a:r>
            <a:r>
              <a:rPr lang="en-US" sz="2800" dirty="0"/>
              <a:t>A </a:t>
            </a:r>
            <a:r>
              <a:rPr lang="en-US" sz="2800" dirty="0" smtClean="0"/>
              <a:t>is due</a:t>
            </a:r>
          </a:p>
          <a:p>
            <a:pPr marL="0" indent="0">
              <a:buNone/>
            </a:pPr>
            <a:r>
              <a:rPr lang="en-US" sz="2800" dirty="0" smtClean="0"/>
              <a:t>  </a:t>
            </a:r>
            <a:endParaRPr lang="en-US" sz="2800" dirty="0"/>
          </a:p>
          <a:p>
            <a:endParaRPr lang="en-US" sz="2800" dirty="0"/>
          </a:p>
        </p:txBody>
      </p:sp>
    </p:spTree>
    <p:extLst>
      <p:ext uri="{BB962C8B-B14F-4D97-AF65-F5344CB8AC3E}">
        <p14:creationId xmlns:p14="http://schemas.microsoft.com/office/powerpoint/2010/main" val="27577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785225" cy="1143000"/>
          </a:xfrm>
        </p:spPr>
        <p:txBody>
          <a:bodyPr/>
          <a:lstStyle/>
          <a:p>
            <a:pPr algn="ctr"/>
            <a:r>
              <a:rPr lang="en-US" dirty="0" smtClean="0"/>
              <a:t>Tentative Schedule (cont.)</a:t>
            </a:r>
            <a:endParaRPr lang="en-US" dirty="0"/>
          </a:p>
        </p:txBody>
      </p:sp>
      <p:sp>
        <p:nvSpPr>
          <p:cNvPr id="3" name="Content Placeholder 2"/>
          <p:cNvSpPr>
            <a:spLocks noGrp="1"/>
          </p:cNvSpPr>
          <p:nvPr>
            <p:ph idx="1"/>
          </p:nvPr>
        </p:nvSpPr>
        <p:spPr>
          <a:xfrm>
            <a:off x="11495" y="1268760"/>
            <a:ext cx="8785225" cy="4133850"/>
          </a:xfrm>
        </p:spPr>
        <p:txBody>
          <a:bodyPr/>
          <a:lstStyle/>
          <a:p>
            <a:r>
              <a:rPr lang="en-US" sz="2800" dirty="0"/>
              <a:t>The PAS </a:t>
            </a:r>
            <a:r>
              <a:rPr lang="en-US" sz="2800" dirty="0" smtClean="0"/>
              <a:t>will then close </a:t>
            </a:r>
            <a:r>
              <a:rPr lang="en-US" sz="2800" dirty="0"/>
              <a:t>for about </a:t>
            </a:r>
            <a:r>
              <a:rPr lang="en-US" sz="2800" dirty="0" smtClean="0"/>
              <a:t>3-4 </a:t>
            </a:r>
            <a:r>
              <a:rPr lang="en-US" sz="2800" dirty="0"/>
              <a:t>days </a:t>
            </a:r>
            <a:r>
              <a:rPr lang="en-US" sz="2800" dirty="0" smtClean="0"/>
              <a:t>while the Practicum Office runs </a:t>
            </a:r>
            <a:r>
              <a:rPr lang="en-US" sz="2800" dirty="0"/>
              <a:t>the </a:t>
            </a:r>
            <a:r>
              <a:rPr lang="en-US" sz="2800" dirty="0" smtClean="0"/>
              <a:t>algorithm </a:t>
            </a:r>
          </a:p>
          <a:p>
            <a:r>
              <a:rPr lang="en-US" sz="2800" dirty="0"/>
              <a:t>Students who were not matched with </a:t>
            </a:r>
            <a:r>
              <a:rPr lang="en-US" sz="2800" dirty="0" smtClean="0"/>
              <a:t>an interview </a:t>
            </a:r>
            <a:r>
              <a:rPr lang="en-US" sz="2800" dirty="0"/>
              <a:t>will be contacted before the PAS </a:t>
            </a:r>
            <a:r>
              <a:rPr lang="en-US" sz="2800" dirty="0" smtClean="0"/>
              <a:t>opens for viewing</a:t>
            </a:r>
          </a:p>
          <a:p>
            <a:pPr marL="0" indent="0">
              <a:buNone/>
            </a:pPr>
            <a:r>
              <a:rPr lang="en-US" sz="2800" dirty="0" smtClean="0"/>
              <a:t>   When the </a:t>
            </a:r>
            <a:r>
              <a:rPr lang="en-US" sz="2800" dirty="0"/>
              <a:t>PAS </a:t>
            </a:r>
            <a:r>
              <a:rPr lang="en-US" sz="2800" dirty="0" smtClean="0"/>
              <a:t>reopens, your interview match will be 	located on your PAS profile </a:t>
            </a:r>
          </a:p>
          <a:p>
            <a:r>
              <a:rPr lang="en-US" sz="2800" dirty="0" smtClean="0"/>
              <a:t>Interviews occur during </a:t>
            </a:r>
            <a:r>
              <a:rPr lang="en-US" sz="2800" dirty="0"/>
              <a:t>the </a:t>
            </a:r>
            <a:r>
              <a:rPr lang="en-US" sz="2800" dirty="0" smtClean="0"/>
              <a:t>months </a:t>
            </a:r>
            <a:r>
              <a:rPr lang="en-US" sz="2800" dirty="0"/>
              <a:t>of </a:t>
            </a:r>
            <a:r>
              <a:rPr lang="en-US" sz="2800" dirty="0" smtClean="0"/>
              <a:t>November and December 2019  </a:t>
            </a:r>
          </a:p>
        </p:txBody>
      </p:sp>
    </p:spTree>
    <p:extLst>
      <p:ext uri="{BB962C8B-B14F-4D97-AF65-F5344CB8AC3E}">
        <p14:creationId xmlns:p14="http://schemas.microsoft.com/office/powerpoint/2010/main" val="34339115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TRADING YOUR PAS ASSIGNED PRACTICUM </a:t>
            </a:r>
            <a:endParaRPr lang="en-CA" dirty="0"/>
          </a:p>
        </p:txBody>
      </p:sp>
      <p:sp>
        <p:nvSpPr>
          <p:cNvPr id="3" name="Content Placeholder 2"/>
          <p:cNvSpPr>
            <a:spLocks noGrp="1"/>
          </p:cNvSpPr>
          <p:nvPr>
            <p:ph idx="1"/>
          </p:nvPr>
        </p:nvSpPr>
        <p:spPr/>
        <p:txBody>
          <a:bodyPr/>
          <a:lstStyle/>
          <a:p>
            <a:pPr marL="0" indent="0">
              <a:buNone/>
            </a:pPr>
            <a:r>
              <a:rPr lang="en-US" dirty="0" smtClean="0"/>
              <a:t>After you view your assigned practicum you </a:t>
            </a:r>
            <a:r>
              <a:rPr lang="en-US" dirty="0"/>
              <a:t>may trade with another </a:t>
            </a:r>
            <a:r>
              <a:rPr lang="en-US" dirty="0" smtClean="0"/>
              <a:t>classmate</a:t>
            </a:r>
          </a:p>
          <a:p>
            <a:r>
              <a:rPr lang="en-US" dirty="0" smtClean="0"/>
              <a:t>Instructions and time frame for trading will be forwarded by email</a:t>
            </a:r>
            <a:endParaRPr lang="en-US" dirty="0"/>
          </a:p>
          <a:p>
            <a:r>
              <a:rPr lang="en-US" dirty="0"/>
              <a:t>Field instructors also view the interview match</a:t>
            </a:r>
          </a:p>
          <a:p>
            <a:r>
              <a:rPr lang="en-US" dirty="0"/>
              <a:t>Field Instructors expect to be contacted by you to arrange the interview. EXCEPT IF YOU PLAN TO TRADE. Do not contact Field instructor until trade is completed.</a:t>
            </a:r>
          </a:p>
          <a:p>
            <a:endParaRPr lang="en-CA" dirty="0"/>
          </a:p>
        </p:txBody>
      </p:sp>
    </p:spTree>
    <p:extLst>
      <p:ext uri="{BB962C8B-B14F-4D97-AF65-F5344CB8AC3E}">
        <p14:creationId xmlns:p14="http://schemas.microsoft.com/office/powerpoint/2010/main" val="190779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01122" y="260648"/>
            <a:ext cx="8785225" cy="1358900"/>
          </a:xfrm>
        </p:spPr>
        <p:txBody>
          <a:bodyPr/>
          <a:lstStyle/>
          <a:p>
            <a:pPr algn="ctr"/>
            <a:r>
              <a:rPr lang="en-US" sz="4000" dirty="0" smtClean="0"/>
              <a:t>The Interviews</a:t>
            </a:r>
            <a:br>
              <a:rPr lang="en-US" sz="4000" dirty="0" smtClean="0"/>
            </a:br>
            <a:endParaRPr lang="en-US" dirty="0" smtClean="0"/>
          </a:p>
        </p:txBody>
      </p:sp>
      <p:sp>
        <p:nvSpPr>
          <p:cNvPr id="24579" name="Content Placeholder 2"/>
          <p:cNvSpPr>
            <a:spLocks noGrp="1"/>
          </p:cNvSpPr>
          <p:nvPr>
            <p:ph idx="1"/>
          </p:nvPr>
        </p:nvSpPr>
        <p:spPr>
          <a:xfrm>
            <a:off x="145209" y="1268760"/>
            <a:ext cx="8785225" cy="4133850"/>
          </a:xfrm>
        </p:spPr>
        <p:txBody>
          <a:bodyPr/>
          <a:lstStyle/>
          <a:p>
            <a:r>
              <a:rPr lang="en-US" sz="2400" dirty="0"/>
              <a:t>Resumes, cover letters - ask Field Instructor(s) prior to the interview if </a:t>
            </a:r>
            <a:r>
              <a:rPr lang="en-US" sz="2400" dirty="0" smtClean="0"/>
              <a:t>they wish to receive a resume </a:t>
            </a:r>
            <a:endParaRPr lang="en-US" sz="2400" dirty="0"/>
          </a:p>
          <a:p>
            <a:r>
              <a:rPr lang="en-US" sz="2400" dirty="0"/>
              <a:t>This is </a:t>
            </a:r>
            <a:r>
              <a:rPr lang="en-US" sz="2400" dirty="0" smtClean="0"/>
              <a:t>a learning opportunity- let </a:t>
            </a:r>
            <a:r>
              <a:rPr lang="en-US" sz="2400" dirty="0"/>
              <a:t>them know what you want to </a:t>
            </a:r>
            <a:r>
              <a:rPr lang="en-US" sz="2400" dirty="0" smtClean="0"/>
              <a:t>learn</a:t>
            </a:r>
          </a:p>
          <a:p>
            <a:r>
              <a:rPr lang="en-CA" sz="2400" dirty="0" smtClean="0"/>
              <a:t>This is your confirmed YEAR I practicum - unless there is a compelling reason from you or from the field instructor(s).</a:t>
            </a:r>
          </a:p>
          <a:p>
            <a:r>
              <a:rPr lang="en-US" sz="2400" dirty="0" smtClean="0"/>
              <a:t>If </a:t>
            </a:r>
            <a:r>
              <a:rPr lang="en-US" sz="2400" dirty="0"/>
              <a:t>after your interview you </a:t>
            </a:r>
            <a:r>
              <a:rPr lang="en-US" sz="2400" dirty="0" smtClean="0"/>
              <a:t>have concerns about the practicum contact </a:t>
            </a:r>
            <a:r>
              <a:rPr lang="en-US" sz="2400" dirty="0"/>
              <a:t>the Practicum Office </a:t>
            </a:r>
            <a:r>
              <a:rPr lang="en-US" sz="2400" dirty="0" smtClean="0"/>
              <a:t>immediately</a:t>
            </a:r>
          </a:p>
          <a:p>
            <a:r>
              <a:rPr lang="en-US" sz="2400" dirty="0" smtClean="0"/>
              <a:t>We know you know: Please treat this interview in a professional manner </a:t>
            </a:r>
            <a:endParaRPr lang="en-CA" sz="2400" dirty="0" smtClean="0"/>
          </a:p>
          <a:p>
            <a:pPr marL="0" indent="0">
              <a:buNone/>
            </a:pPr>
            <a:endParaRPr lang="en-US"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6255344"/>
            <a:ext cx="2280120" cy="365945"/>
          </a:xfrm>
          <a:prstGeom prst="rect">
            <a:avLst/>
          </a:prstGeom>
        </p:spPr>
      </p:pic>
    </p:spTree>
    <p:extLst>
      <p:ext uri="{BB962C8B-B14F-4D97-AF65-F5344CB8AC3E}">
        <p14:creationId xmlns:p14="http://schemas.microsoft.com/office/powerpoint/2010/main" val="6717155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How to Interview</a:t>
            </a:r>
            <a:endParaRPr lang="en-CA" dirty="0"/>
          </a:p>
        </p:txBody>
      </p:sp>
      <p:sp>
        <p:nvSpPr>
          <p:cNvPr id="3" name="Content Placeholder 2"/>
          <p:cNvSpPr>
            <a:spLocks noGrp="1"/>
          </p:cNvSpPr>
          <p:nvPr>
            <p:ph idx="1"/>
          </p:nvPr>
        </p:nvSpPr>
        <p:spPr/>
        <p:txBody>
          <a:bodyPr/>
          <a:lstStyle/>
          <a:p>
            <a:r>
              <a:rPr lang="en-CA" dirty="0" smtClean="0"/>
              <a:t>Tips on interviewing are available, please take advantage of U of T Career Counseling Centre. </a:t>
            </a:r>
          </a:p>
          <a:p>
            <a:r>
              <a:rPr lang="en-CA" dirty="0" smtClean="0">
                <a:hlinkClick r:id="rId2"/>
              </a:rPr>
              <a:t>https</a:t>
            </a:r>
            <a:r>
              <a:rPr lang="en-CA" dirty="0">
                <a:hlinkClick r:id="rId2"/>
              </a:rPr>
              <a:t>://</a:t>
            </a:r>
            <a:r>
              <a:rPr lang="en-CA" dirty="0" smtClean="0">
                <a:hlinkClick r:id="rId2"/>
              </a:rPr>
              <a:t>www.utm.utoronto.ca/careers/career-planning/career-counselling</a:t>
            </a:r>
            <a:endParaRPr lang="en-CA" dirty="0" smtClean="0"/>
          </a:p>
          <a:p>
            <a:r>
              <a:rPr lang="en-CA" dirty="0" smtClean="0"/>
              <a:t>The Practicum Office is pleased to discuss</a:t>
            </a:r>
          </a:p>
        </p:txBody>
      </p:sp>
    </p:spTree>
    <p:extLst>
      <p:ext uri="{BB962C8B-B14F-4D97-AF65-F5344CB8AC3E}">
        <p14:creationId xmlns:p14="http://schemas.microsoft.com/office/powerpoint/2010/main" val="32873232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PLEASE BE ADVISED</a:t>
            </a:r>
          </a:p>
        </p:txBody>
      </p:sp>
      <p:sp>
        <p:nvSpPr>
          <p:cNvPr id="3" name="Content Placeholder 2"/>
          <p:cNvSpPr>
            <a:spLocks noGrp="1"/>
          </p:cNvSpPr>
          <p:nvPr>
            <p:ph idx="1"/>
          </p:nvPr>
        </p:nvSpPr>
        <p:spPr/>
        <p:txBody>
          <a:bodyPr/>
          <a:lstStyle/>
          <a:p>
            <a:r>
              <a:rPr lang="en-US" sz="2400" dirty="0"/>
              <a:t>Our partner organizations have set out protocol for practicums. Students cannot negotiate personal and informal arrangements. Field instructors who were approached </a:t>
            </a:r>
            <a:r>
              <a:rPr lang="en-US" sz="2400" dirty="0" smtClean="0"/>
              <a:t>by a student  without </a:t>
            </a:r>
            <a:r>
              <a:rPr lang="en-US" sz="2400" dirty="0"/>
              <a:t>the collaboration of the Practicum Office, will be asked by the Practicum Office to offer their practicum to all students in the cohort. If the field instructor agrees, the practicum will be posted on the PAS for all</a:t>
            </a:r>
            <a:r>
              <a:rPr lang="en-US" sz="2400" dirty="0" smtClean="0"/>
              <a:t>.</a:t>
            </a:r>
          </a:p>
          <a:p>
            <a:r>
              <a:rPr lang="en-CA" sz="2400" dirty="0" smtClean="0"/>
              <a:t>As before, if there is an organization that is not listed, and you wish more information, please meet with the Practicum Office</a:t>
            </a:r>
            <a:endParaRPr lang="en-CA" sz="2400" dirty="0"/>
          </a:p>
        </p:txBody>
      </p:sp>
    </p:spTree>
    <p:extLst>
      <p:ext uri="{BB962C8B-B14F-4D97-AF65-F5344CB8AC3E}">
        <p14:creationId xmlns:p14="http://schemas.microsoft.com/office/powerpoint/2010/main" val="12476756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Practicums outside of PAS Process (2019-2020)</a:t>
            </a:r>
            <a:endParaRPr lang="en-US" dirty="0"/>
          </a:p>
        </p:txBody>
      </p:sp>
      <p:sp>
        <p:nvSpPr>
          <p:cNvPr id="3" name="Content Placeholder 2"/>
          <p:cNvSpPr>
            <a:spLocks noGrp="1"/>
          </p:cNvSpPr>
          <p:nvPr>
            <p:ph idx="1"/>
          </p:nvPr>
        </p:nvSpPr>
        <p:spPr/>
        <p:txBody>
          <a:bodyPr/>
          <a:lstStyle/>
          <a:p>
            <a:r>
              <a:rPr lang="en-US" sz="2000" dirty="0" smtClean="0"/>
              <a:t>Competitive YEAR I Practicum opportunities are available. </a:t>
            </a:r>
          </a:p>
          <a:p>
            <a:r>
              <a:rPr lang="en-US" sz="2000" dirty="0" smtClean="0"/>
              <a:t> “Competitive” because they are also available to other  academic institutions </a:t>
            </a:r>
          </a:p>
          <a:p>
            <a:r>
              <a:rPr lang="en-US" sz="2000" dirty="0" smtClean="0"/>
              <a:t>Whereas practicums listed on the PAS are confirmed to go forward (unless the unexpected occurs at the org or field instructor)</a:t>
            </a:r>
          </a:p>
          <a:p>
            <a:r>
              <a:rPr lang="en-US" sz="2000" dirty="0" smtClean="0"/>
              <a:t>Competitive opportunities are listed on the FIFSW website with the application closing dates. Copy Miri  </a:t>
            </a:r>
          </a:p>
          <a:p>
            <a:r>
              <a:rPr lang="en-US" sz="2000" dirty="0" smtClean="0"/>
              <a:t>You may apply to these opportunities AND participate in the PAS process. Instructions are on the FIFSW website</a:t>
            </a:r>
          </a:p>
          <a:p>
            <a:r>
              <a:rPr lang="en-US" sz="2000" dirty="0"/>
              <a:t>http://socialwork.utoronto.ca/practicum/for-students/year-1/competitive-year-1-practicum-opportunities</a:t>
            </a:r>
          </a:p>
          <a:p>
            <a:endParaRPr lang="en-US" sz="28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dirty="0"/>
          </a:p>
          <a:p>
            <a:endParaRPr lang="en-US" dirty="0" smtClean="0"/>
          </a:p>
          <a:p>
            <a:endParaRPr lang="en-US" dirty="0"/>
          </a:p>
          <a:p>
            <a:endParaRPr lang="en-US" dirty="0" smtClean="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3025630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Practicum Opportunities</a:t>
            </a:r>
            <a:endParaRPr lang="en-CA" dirty="0"/>
          </a:p>
        </p:txBody>
      </p:sp>
      <p:sp>
        <p:nvSpPr>
          <p:cNvPr id="3" name="Content Placeholder 2"/>
          <p:cNvSpPr>
            <a:spLocks noGrp="1"/>
          </p:cNvSpPr>
          <p:nvPr>
            <p:ph idx="1"/>
          </p:nvPr>
        </p:nvSpPr>
        <p:spPr>
          <a:xfrm>
            <a:off x="153005" y="1484784"/>
            <a:ext cx="8785225" cy="4133850"/>
          </a:xfrm>
        </p:spPr>
        <p:txBody>
          <a:bodyPr/>
          <a:lstStyle/>
          <a:p>
            <a:endParaRPr lang="en-CA" dirty="0" smtClean="0"/>
          </a:p>
          <a:p>
            <a:r>
              <a:rPr lang="en-CA" sz="2400" dirty="0" smtClean="0"/>
              <a:t>Melbourne - visit FIFSW website (YEAR II) 2021 </a:t>
            </a:r>
          </a:p>
          <a:p>
            <a:r>
              <a:rPr lang="en-CA" sz="2400" dirty="0" smtClean="0"/>
              <a:t>Hebrew University –  2 spaces confirmed Summer 2020 Contact  centre for international experience. The may have a workshop </a:t>
            </a:r>
          </a:p>
          <a:p>
            <a:r>
              <a:rPr lang="en-CA" sz="2400" dirty="0" smtClean="0"/>
              <a:t>Edinburgh Scotland - 2 spaces confirmed summer 2020 YEAR I</a:t>
            </a:r>
          </a:p>
          <a:p>
            <a:r>
              <a:rPr lang="en-CA" sz="2400" dirty="0" smtClean="0"/>
              <a:t>Information located on the website. Contact Eileen McKee, Assistant Dean Field Education </a:t>
            </a:r>
            <a:endParaRPr lang="en-CA" sz="2400" dirty="0"/>
          </a:p>
        </p:txBody>
      </p:sp>
    </p:spTree>
    <p:extLst>
      <p:ext uri="{BB962C8B-B14F-4D97-AF65-F5344CB8AC3E}">
        <p14:creationId xmlns:p14="http://schemas.microsoft.com/office/powerpoint/2010/main" val="2045095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Always in Motion</a:t>
            </a:r>
            <a:endParaRPr lang="en-US" dirty="0"/>
          </a:p>
        </p:txBody>
      </p:sp>
      <p:sp>
        <p:nvSpPr>
          <p:cNvPr id="3" name="Content Placeholder 2"/>
          <p:cNvSpPr>
            <a:spLocks noGrp="1"/>
          </p:cNvSpPr>
          <p:nvPr>
            <p:ph idx="1"/>
          </p:nvPr>
        </p:nvSpPr>
        <p:spPr/>
        <p:txBody>
          <a:bodyPr/>
          <a:lstStyle/>
          <a:p>
            <a:r>
              <a:rPr lang="en-US" sz="2400" dirty="0" smtClean="0"/>
              <a:t>The PAS is not static. Practicums are added and withdrawn </a:t>
            </a:r>
          </a:p>
          <a:p>
            <a:r>
              <a:rPr lang="en-US" sz="2400" dirty="0" smtClean="0"/>
              <a:t>By email the Practicum Office will communicate to students who selected a practicum which is withdrawn</a:t>
            </a:r>
          </a:p>
          <a:p>
            <a:r>
              <a:rPr lang="en-US" sz="2400" dirty="0" smtClean="0"/>
              <a:t>Revisit the PAS regularly before submitting FORM A</a:t>
            </a:r>
          </a:p>
          <a:p>
            <a:pPr marL="0" indent="0">
              <a:buNone/>
            </a:pPr>
            <a:r>
              <a:rPr lang="en-US" sz="2400" dirty="0"/>
              <a:t> </a:t>
            </a:r>
            <a:endParaRPr lang="en-US" sz="2400" dirty="0" smtClean="0"/>
          </a:p>
          <a:p>
            <a:pPr marL="0" indent="0">
              <a:buNone/>
            </a:pPr>
            <a:r>
              <a:rPr lang="en-US" sz="2400" dirty="0" smtClean="0"/>
              <a:t>Our subject line is: IMPORTANT PRACTICUM 	INFORMATION</a:t>
            </a:r>
            <a:endParaRPr lang="en-US" sz="2400" dirty="0"/>
          </a:p>
        </p:txBody>
      </p:sp>
    </p:spTree>
    <p:extLst>
      <p:ext uri="{BB962C8B-B14F-4D97-AF65-F5344CB8AC3E}">
        <p14:creationId xmlns:p14="http://schemas.microsoft.com/office/powerpoint/2010/main" val="1415167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Your Teaching Team</a:t>
            </a:r>
            <a:endParaRPr lang="en-CA" dirty="0"/>
          </a:p>
        </p:txBody>
      </p:sp>
      <p:sp>
        <p:nvSpPr>
          <p:cNvPr id="3" name="Content Placeholder 2"/>
          <p:cNvSpPr>
            <a:spLocks noGrp="1"/>
          </p:cNvSpPr>
          <p:nvPr>
            <p:ph idx="1"/>
          </p:nvPr>
        </p:nvSpPr>
        <p:spPr/>
        <p:txBody>
          <a:bodyPr/>
          <a:lstStyle/>
          <a:p>
            <a:r>
              <a:rPr lang="en-US" sz="2400" dirty="0"/>
              <a:t>Field Instructors/Educational Coordinators (where applicable) at the practicum setting</a:t>
            </a:r>
          </a:p>
          <a:p>
            <a:r>
              <a:rPr lang="en-US" sz="2400" dirty="0"/>
              <a:t>Faculty Field Liaison(FFL) – </a:t>
            </a:r>
            <a:r>
              <a:rPr lang="en-US" sz="2400" dirty="0" smtClean="0"/>
              <a:t>yours and the field instructors  </a:t>
            </a:r>
            <a:r>
              <a:rPr lang="en-US" sz="2400" dirty="0"/>
              <a:t>“go to person” for questions, </a:t>
            </a:r>
            <a:r>
              <a:rPr lang="en-US" sz="2400" dirty="0" smtClean="0"/>
              <a:t>and concerns </a:t>
            </a:r>
            <a:r>
              <a:rPr lang="en-US" sz="2400" dirty="0"/>
              <a:t>for the duration of the practicum. </a:t>
            </a:r>
            <a:r>
              <a:rPr lang="en-US" sz="2400" dirty="0" smtClean="0"/>
              <a:t>Name is assigned </a:t>
            </a:r>
            <a:r>
              <a:rPr lang="en-US" sz="2400" dirty="0"/>
              <a:t>on your PAS profile</a:t>
            </a:r>
          </a:p>
          <a:p>
            <a:r>
              <a:rPr lang="en-US" sz="2400" dirty="0" smtClean="0"/>
              <a:t>Practicum </a:t>
            </a:r>
            <a:r>
              <a:rPr lang="en-US" sz="2400" dirty="0"/>
              <a:t>Office </a:t>
            </a:r>
          </a:p>
          <a:p>
            <a:r>
              <a:rPr lang="en-US" sz="2400" dirty="0"/>
              <a:t>Faculty, Faculty Advisor, </a:t>
            </a:r>
            <a:r>
              <a:rPr lang="en-US" sz="2400" dirty="0" smtClean="0"/>
              <a:t>Buddy</a:t>
            </a:r>
            <a:r>
              <a:rPr lang="en-US" sz="2400" dirty="0"/>
              <a:t>, </a:t>
            </a:r>
            <a:r>
              <a:rPr lang="en-US" sz="2400" dirty="0" smtClean="0"/>
              <a:t>Student </a:t>
            </a:r>
            <a:r>
              <a:rPr lang="en-US" sz="2400" dirty="0"/>
              <a:t>Life, Outreach &amp; Equity Advisor, </a:t>
            </a:r>
            <a:r>
              <a:rPr lang="en-US" sz="2400" dirty="0" smtClean="0"/>
              <a:t>FIFSW Registrar, Accessibility Services</a:t>
            </a:r>
            <a:endParaRPr lang="en-US" sz="2400" dirty="0"/>
          </a:p>
          <a:p>
            <a:endParaRPr lang="en-US" sz="2000" dirty="0"/>
          </a:p>
          <a:p>
            <a:endParaRPr lang="en-CA" sz="2000" dirty="0"/>
          </a:p>
        </p:txBody>
      </p:sp>
    </p:spTree>
    <p:extLst>
      <p:ext uri="{BB962C8B-B14F-4D97-AF65-F5344CB8AC3E}">
        <p14:creationId xmlns:p14="http://schemas.microsoft.com/office/powerpoint/2010/main" val="1375106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a:r>
              <a:rPr lang="en-US" dirty="0" smtClean="0"/>
              <a:t>Faculty Field Liaison (FFL)</a:t>
            </a:r>
          </a:p>
        </p:txBody>
      </p:sp>
      <p:sp>
        <p:nvSpPr>
          <p:cNvPr id="33795" name="Content Placeholder 2"/>
          <p:cNvSpPr>
            <a:spLocks noGrp="1"/>
          </p:cNvSpPr>
          <p:nvPr>
            <p:ph idx="1"/>
          </p:nvPr>
        </p:nvSpPr>
        <p:spPr>
          <a:xfrm>
            <a:off x="166084" y="1628800"/>
            <a:ext cx="8785225" cy="4133850"/>
          </a:xfrm>
        </p:spPr>
        <p:txBody>
          <a:bodyPr/>
          <a:lstStyle/>
          <a:p>
            <a:r>
              <a:rPr lang="en-US" sz="2400" dirty="0" smtClean="0"/>
              <a:t>Your assigned FFL is your “go to” person</a:t>
            </a:r>
          </a:p>
          <a:p>
            <a:r>
              <a:rPr lang="en-US" sz="2400" dirty="0" smtClean="0"/>
              <a:t>The name of your FFL will be on your PAS profile before practicum begins</a:t>
            </a:r>
          </a:p>
          <a:p>
            <a:r>
              <a:rPr lang="en-US" sz="2400" i="1" dirty="0" smtClean="0"/>
              <a:t>Group meetings</a:t>
            </a:r>
            <a:r>
              <a:rPr lang="en-US" sz="2400" dirty="0" smtClean="0"/>
              <a:t> with your FFL occur throughout the academic year at the FIFSW (approx. 4 group meetings)</a:t>
            </a:r>
          </a:p>
          <a:p>
            <a:r>
              <a:rPr lang="en-US" sz="2400" dirty="0" smtClean="0"/>
              <a:t>Meeting time and location is listed on the FIFSW website</a:t>
            </a:r>
          </a:p>
          <a:p>
            <a:r>
              <a:rPr lang="en-US" sz="2400" dirty="0" smtClean="0"/>
              <a:t>Attendance is expected</a:t>
            </a:r>
          </a:p>
          <a:p>
            <a:pPr marL="0" indent="0">
              <a:buNone/>
            </a:pPr>
            <a:endParaRPr lang="en-US" sz="28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6255344"/>
            <a:ext cx="2280120" cy="365945"/>
          </a:xfrm>
          <a:prstGeom prst="rect">
            <a:avLst/>
          </a:prstGeom>
        </p:spPr>
      </p:pic>
    </p:spTree>
    <p:extLst>
      <p:ext uri="{BB962C8B-B14F-4D97-AF65-F5344CB8AC3E}">
        <p14:creationId xmlns:p14="http://schemas.microsoft.com/office/powerpoint/2010/main" val="29156362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Accommodations</a:t>
            </a:r>
            <a:br>
              <a:rPr lang="en-CA" dirty="0"/>
            </a:br>
            <a:endParaRPr lang="en-CA" dirty="0"/>
          </a:p>
        </p:txBody>
      </p:sp>
      <p:sp>
        <p:nvSpPr>
          <p:cNvPr id="3" name="Content Placeholder 2"/>
          <p:cNvSpPr>
            <a:spLocks noGrp="1"/>
          </p:cNvSpPr>
          <p:nvPr>
            <p:ph idx="1"/>
          </p:nvPr>
        </p:nvSpPr>
        <p:spPr/>
        <p:txBody>
          <a:bodyPr/>
          <a:lstStyle/>
          <a:p>
            <a:r>
              <a:rPr lang="en-US" dirty="0"/>
              <a:t>If accommodations are required, </a:t>
            </a:r>
            <a:r>
              <a:rPr lang="en-US" dirty="0" smtClean="0"/>
              <a:t>it is a requirement that you register </a:t>
            </a:r>
            <a:r>
              <a:rPr lang="en-US" dirty="0"/>
              <a:t>with U of T Accessibility Office. The Practicum Office will work with you </a:t>
            </a:r>
          </a:p>
          <a:p>
            <a:r>
              <a:rPr lang="en-US" dirty="0"/>
              <a:t>Notify the Practicum Office as early as possible, preferably before the PAS is run. </a:t>
            </a:r>
          </a:p>
          <a:p>
            <a:endParaRPr lang="en-US" dirty="0"/>
          </a:p>
          <a:p>
            <a:endParaRPr lang="en-CA" dirty="0"/>
          </a:p>
        </p:txBody>
      </p:sp>
    </p:spTree>
    <p:extLst>
      <p:ext uri="{BB962C8B-B14F-4D97-AF65-F5344CB8AC3E}">
        <p14:creationId xmlns:p14="http://schemas.microsoft.com/office/powerpoint/2010/main" val="23904472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dirty="0" smtClean="0"/>
          </a:p>
          <a:p>
            <a:endParaRPr lang="en-CA" dirty="0"/>
          </a:p>
          <a:p>
            <a:r>
              <a:rPr lang="en-CA" dirty="0" smtClean="0"/>
              <a:t>If you are in a combined degree program or plan on a collaborative program please advise the Practicum Office</a:t>
            </a:r>
            <a:endParaRPr lang="en-CA" dirty="0"/>
          </a:p>
        </p:txBody>
      </p:sp>
    </p:spTree>
    <p:extLst>
      <p:ext uri="{BB962C8B-B14F-4D97-AF65-F5344CB8AC3E}">
        <p14:creationId xmlns:p14="http://schemas.microsoft.com/office/powerpoint/2010/main" val="7987017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Practicum Manual</a:t>
            </a:r>
            <a:endParaRPr lang="en-US" dirty="0"/>
          </a:p>
        </p:txBody>
      </p:sp>
      <p:sp>
        <p:nvSpPr>
          <p:cNvPr id="3" name="Content Placeholder 2"/>
          <p:cNvSpPr>
            <a:spLocks noGrp="1"/>
          </p:cNvSpPr>
          <p:nvPr>
            <p:ph idx="1"/>
          </p:nvPr>
        </p:nvSpPr>
        <p:spPr/>
        <p:txBody>
          <a:bodyPr/>
          <a:lstStyle/>
          <a:p>
            <a:r>
              <a:rPr lang="en-US" dirty="0" smtClean="0"/>
              <a:t>On the </a:t>
            </a:r>
            <a:r>
              <a:rPr lang="en-US" dirty="0"/>
              <a:t>FIFSW website </a:t>
            </a:r>
            <a:endParaRPr lang="en-US" dirty="0" smtClean="0"/>
          </a:p>
          <a:p>
            <a:r>
              <a:rPr lang="en-US" dirty="0" smtClean="0"/>
              <a:t>Read through the Practicum Manual at:</a:t>
            </a:r>
          </a:p>
          <a:p>
            <a:pPr marL="400050" lvl="1" indent="0">
              <a:buNone/>
            </a:pPr>
            <a:r>
              <a:rPr lang="en-US" dirty="0"/>
              <a:t>http://socialwork.utoronto.ca/practicum/practicum-manual-2/</a:t>
            </a:r>
            <a:endParaRPr lang="en-US" dirty="0" smtClean="0"/>
          </a:p>
          <a:p>
            <a:r>
              <a:rPr lang="en-US" dirty="0" smtClean="0"/>
              <a:t>Regularly check the Schedule on the website</a:t>
            </a:r>
          </a:p>
          <a:p>
            <a:pPr marL="0" indent="0">
              <a:buNone/>
            </a:pPr>
            <a:endParaRPr lang="en-US" dirty="0"/>
          </a:p>
        </p:txBody>
      </p:sp>
    </p:spTree>
    <p:extLst>
      <p:ext uri="{BB962C8B-B14F-4D97-AF65-F5344CB8AC3E}">
        <p14:creationId xmlns:p14="http://schemas.microsoft.com/office/powerpoint/2010/main" val="2819699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Partner Organizations</a:t>
            </a:r>
          </a:p>
        </p:txBody>
      </p:sp>
      <p:sp>
        <p:nvSpPr>
          <p:cNvPr id="3" name="Content Placeholder 2"/>
          <p:cNvSpPr>
            <a:spLocks noGrp="1"/>
          </p:cNvSpPr>
          <p:nvPr>
            <p:ph idx="1"/>
          </p:nvPr>
        </p:nvSpPr>
        <p:spPr/>
        <p:txBody>
          <a:bodyPr/>
          <a:lstStyle/>
          <a:p>
            <a:r>
              <a:rPr lang="en-US" dirty="0"/>
              <a:t>A list of organizations partnered with FIFSW </a:t>
            </a:r>
            <a:r>
              <a:rPr lang="en-US" dirty="0" smtClean="0"/>
              <a:t> </a:t>
            </a:r>
            <a:r>
              <a:rPr lang="en-US" dirty="0"/>
              <a:t>are listed on the FIFSW website</a:t>
            </a:r>
          </a:p>
          <a:p>
            <a:r>
              <a:rPr lang="en-US" dirty="0"/>
              <a:t>These </a:t>
            </a:r>
            <a:r>
              <a:rPr lang="en-US" dirty="0" smtClean="0"/>
              <a:t>practicums </a:t>
            </a:r>
            <a:r>
              <a:rPr lang="en-US" dirty="0"/>
              <a:t>may or may not be offered in the academic year </a:t>
            </a:r>
            <a:r>
              <a:rPr lang="en-US" dirty="0" smtClean="0"/>
              <a:t>2019-2020</a:t>
            </a:r>
            <a:endParaRPr lang="en-CA" dirty="0"/>
          </a:p>
        </p:txBody>
      </p:sp>
    </p:spTree>
    <p:extLst>
      <p:ext uri="{BB962C8B-B14F-4D97-AF65-F5344CB8AC3E}">
        <p14:creationId xmlns:p14="http://schemas.microsoft.com/office/powerpoint/2010/main" val="15935591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Reminder</a:t>
            </a:r>
          </a:p>
        </p:txBody>
      </p:sp>
      <p:sp>
        <p:nvSpPr>
          <p:cNvPr id="3" name="Content Placeholder 2"/>
          <p:cNvSpPr>
            <a:spLocks noGrp="1"/>
          </p:cNvSpPr>
          <p:nvPr>
            <p:ph idx="1"/>
          </p:nvPr>
        </p:nvSpPr>
        <p:spPr/>
        <p:txBody>
          <a:bodyPr/>
          <a:lstStyle/>
          <a:p>
            <a:r>
              <a:rPr lang="en-CA" dirty="0"/>
              <a:t>Condition of Admission to the FIFSW was your  signature acknowledging adherence to the Social Work Code of Ethics and the Guidelines for Ethical Practice</a:t>
            </a:r>
          </a:p>
          <a:p>
            <a:endParaRPr lang="en-CA" dirty="0"/>
          </a:p>
        </p:txBody>
      </p:sp>
    </p:spTree>
    <p:extLst>
      <p:ext uri="{BB962C8B-B14F-4D97-AF65-F5344CB8AC3E}">
        <p14:creationId xmlns:p14="http://schemas.microsoft.com/office/powerpoint/2010/main" val="33543258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3600" dirty="0" smtClean="0"/>
              <a:t>Practicum Quick Links under “Students” </a:t>
            </a:r>
            <a:endParaRPr lang="en-CA" sz="3600" dirty="0"/>
          </a:p>
        </p:txBody>
      </p:sp>
      <p:sp>
        <p:nvSpPr>
          <p:cNvPr id="3" name="Content Placeholder 2"/>
          <p:cNvSpPr>
            <a:spLocks noGrp="1"/>
          </p:cNvSpPr>
          <p:nvPr>
            <p:ph idx="1"/>
          </p:nvPr>
        </p:nvSpPr>
        <p:spPr/>
        <p:txBody>
          <a:bodyPr/>
          <a:lstStyle/>
          <a:p>
            <a:r>
              <a:rPr lang="en-US" sz="1200" b="1" dirty="0"/>
              <a:t>Quick Links </a:t>
            </a:r>
            <a:r>
              <a:rPr lang="en-US" sz="1200" b="1" dirty="0" smtClean="0"/>
              <a:t>Forms &amp; Information </a:t>
            </a:r>
          </a:p>
          <a:p>
            <a:r>
              <a:rPr lang="en-US" sz="1200" b="1" dirty="0" smtClean="0"/>
              <a:t>Learning </a:t>
            </a:r>
            <a:r>
              <a:rPr lang="en-US" sz="1200" b="1" dirty="0"/>
              <a:t>Contracts and Evaluations</a:t>
            </a:r>
          </a:p>
          <a:p>
            <a:r>
              <a:rPr lang="en-US" sz="1200" b="1" dirty="0" smtClean="0"/>
              <a:t>Requirements</a:t>
            </a:r>
            <a:r>
              <a:rPr lang="en-US" sz="1200" b="1" dirty="0"/>
              <a:t> </a:t>
            </a:r>
            <a:r>
              <a:rPr lang="en-US" sz="1200" dirty="0" smtClean="0"/>
              <a:t>For detailed information </a:t>
            </a:r>
            <a:r>
              <a:rPr lang="en-US" sz="1200" dirty="0"/>
              <a:t>about </a:t>
            </a:r>
            <a:r>
              <a:rPr lang="en-US" sz="1200" dirty="0" smtClean="0"/>
              <a:t>refer </a:t>
            </a:r>
            <a:r>
              <a:rPr lang="en-US" sz="1200" dirty="0"/>
              <a:t>to the </a:t>
            </a:r>
            <a:r>
              <a:rPr lang="en-US" sz="1200" u="sng" dirty="0">
                <a:hlinkClick r:id="rId2" tooltip="Practicum Requirements"/>
              </a:rPr>
              <a:t>“Requirements”</a:t>
            </a:r>
            <a:r>
              <a:rPr lang="en-US" sz="1200" dirty="0"/>
              <a:t>  section </a:t>
            </a:r>
            <a:r>
              <a:rPr lang="en-US" sz="1200" dirty="0" smtClean="0"/>
              <a:t>on the PAS profile </a:t>
            </a:r>
            <a:endParaRPr lang="en-US" sz="1200" dirty="0"/>
          </a:p>
          <a:p>
            <a:r>
              <a:rPr lang="en-US" sz="1200" u="sng" dirty="0">
                <a:hlinkClick r:id="rId2"/>
              </a:rPr>
              <a:t>Police Reference/Vulnerable Sector Checks</a:t>
            </a:r>
            <a:endParaRPr lang="en-US" sz="1200" dirty="0"/>
          </a:p>
          <a:p>
            <a:r>
              <a:rPr lang="en-US" sz="1200" u="sng" dirty="0">
                <a:hlinkClick r:id="rId3"/>
              </a:rPr>
              <a:t>Immunization Health Record Form</a:t>
            </a:r>
            <a:endParaRPr lang="en-US" sz="1200" dirty="0"/>
          </a:p>
          <a:p>
            <a:r>
              <a:rPr lang="en-US" sz="1200" u="sng" dirty="0">
                <a:hlinkClick r:id="rId4"/>
              </a:rPr>
              <a:t>Mask Fitting – N95 Questionnaire</a:t>
            </a:r>
            <a:endParaRPr lang="en-US" sz="1200" dirty="0"/>
          </a:p>
          <a:p>
            <a:r>
              <a:rPr lang="en-US" sz="1200" u="sng" dirty="0">
                <a:hlinkClick r:id="rId5"/>
              </a:rPr>
              <a:t>Checklist I Practicum Safety and Learning</a:t>
            </a:r>
            <a:endParaRPr lang="en-US" sz="1200" dirty="0"/>
          </a:p>
          <a:p>
            <a:r>
              <a:rPr lang="en-US" sz="1000" u="sng" dirty="0">
                <a:hlinkClick r:id="rId6"/>
              </a:rPr>
              <a:t>Checklist II Practicum Learning and Reflection</a:t>
            </a:r>
            <a:endParaRPr lang="en-US" sz="1000" dirty="0"/>
          </a:p>
          <a:p>
            <a:r>
              <a:rPr lang="en-US" sz="1000" b="1" dirty="0"/>
              <a:t>Course Add/Drop and Extension Forms</a:t>
            </a:r>
          </a:p>
          <a:p>
            <a:r>
              <a:rPr lang="en-US" sz="1000" u="sng" dirty="0">
                <a:hlinkClick r:id="rId7"/>
              </a:rPr>
              <a:t>Course Add, Drop and Extension Forms</a:t>
            </a:r>
            <a:endParaRPr lang="en-US" sz="1000" dirty="0"/>
          </a:p>
          <a:p>
            <a:r>
              <a:rPr lang="en-US" sz="1000" b="1" dirty="0" smtClean="0"/>
              <a:t>Competitive </a:t>
            </a:r>
            <a:r>
              <a:rPr lang="en-US" sz="1000" b="1" dirty="0"/>
              <a:t>and / or Outside of the Greater Toronto Area (GTA) Practicums</a:t>
            </a:r>
            <a:endParaRPr lang="en-US" sz="1000" dirty="0"/>
          </a:p>
          <a:p>
            <a:r>
              <a:rPr lang="en-US" sz="1000" u="sng" dirty="0" smtClean="0">
                <a:hlinkClick r:id="rId8"/>
              </a:rPr>
              <a:t>List </a:t>
            </a:r>
            <a:r>
              <a:rPr lang="en-US" sz="1000" u="sng" dirty="0">
                <a:hlinkClick r:id="rId8"/>
              </a:rPr>
              <a:t>of Competitive and/or Outside of the Greater Toronto Area (GTA) Practicums</a:t>
            </a:r>
            <a:endParaRPr lang="en-US" sz="1000" dirty="0"/>
          </a:p>
          <a:p>
            <a:r>
              <a:rPr lang="en-US" sz="1000" b="1" dirty="0"/>
              <a:t>International Study Opportunities</a:t>
            </a:r>
          </a:p>
          <a:p>
            <a:r>
              <a:rPr lang="en-US" sz="1000" dirty="0"/>
              <a:t>The </a:t>
            </a:r>
            <a:r>
              <a:rPr lang="en-US" sz="1000" i="1" dirty="0"/>
              <a:t>Factor-Inwentash Faculty of Social Work</a:t>
            </a:r>
            <a:r>
              <a:rPr lang="en-US" sz="1000" dirty="0"/>
              <a:t> is excited to offer two international study opportunities:</a:t>
            </a:r>
          </a:p>
          <a:p>
            <a:r>
              <a:rPr lang="en-US" sz="1000" b="1" dirty="0"/>
              <a:t>Hebrew University, Israel</a:t>
            </a:r>
            <a:endParaRPr lang="en-US" sz="1000" dirty="0"/>
          </a:p>
          <a:p>
            <a:r>
              <a:rPr lang="en-US" sz="1000" dirty="0"/>
              <a:t> </a:t>
            </a:r>
            <a:r>
              <a:rPr lang="en-US" sz="1000" u="sng" dirty="0">
                <a:hlinkClick r:id="rId9"/>
              </a:rPr>
              <a:t>Fact Sheet on MSW Study Opportunity at Hebrew University, Israel</a:t>
            </a:r>
            <a:endParaRPr lang="en-US" sz="1000" dirty="0"/>
          </a:p>
          <a:p>
            <a:r>
              <a:rPr lang="en-US" sz="1000" b="1" dirty="0"/>
              <a:t>University of Melbourne, Australia</a:t>
            </a:r>
            <a:endParaRPr lang="en-US" sz="1000" dirty="0"/>
          </a:p>
          <a:p>
            <a:r>
              <a:rPr lang="en-US" sz="1000" dirty="0"/>
              <a:t> </a:t>
            </a:r>
            <a:r>
              <a:rPr lang="en-US" sz="1000" u="sng" dirty="0">
                <a:hlinkClick r:id="rId10"/>
              </a:rPr>
              <a:t>Fact Sheet on MSW Practicum Opportunity at Melbourne University, Australia</a:t>
            </a:r>
            <a:r>
              <a:rPr lang="en-US" sz="1000" dirty="0"/>
              <a:t>.</a:t>
            </a:r>
          </a:p>
          <a:p>
            <a:r>
              <a:rPr lang="en-US" sz="1000" b="1" u="sng" dirty="0">
                <a:hlinkClick r:id="rId11"/>
              </a:rPr>
              <a:t>Becoming Field Educators</a:t>
            </a:r>
            <a:endParaRPr lang="en-US" sz="1000" b="1" dirty="0"/>
          </a:p>
          <a:p>
            <a:endParaRPr lang="en-CA" sz="1000" dirty="0"/>
          </a:p>
        </p:txBody>
      </p:sp>
    </p:spTree>
    <p:extLst>
      <p:ext uri="{BB962C8B-B14F-4D97-AF65-F5344CB8AC3E}">
        <p14:creationId xmlns:p14="http://schemas.microsoft.com/office/powerpoint/2010/main" val="435489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How to Give Feed Back </a:t>
            </a:r>
            <a:endParaRPr lang="en-CA" dirty="0"/>
          </a:p>
        </p:txBody>
      </p:sp>
      <p:sp>
        <p:nvSpPr>
          <p:cNvPr id="3" name="Content Placeholder 2"/>
          <p:cNvSpPr>
            <a:spLocks noGrp="1"/>
          </p:cNvSpPr>
          <p:nvPr>
            <p:ph idx="1"/>
          </p:nvPr>
        </p:nvSpPr>
        <p:spPr/>
        <p:txBody>
          <a:bodyPr/>
          <a:lstStyle/>
          <a:p>
            <a:r>
              <a:rPr lang="en-CA" dirty="0" smtClean="0"/>
              <a:t>The Practicum Manual provides  a list of  avenues through which you may provide feedback about the practicum matching process. </a:t>
            </a:r>
          </a:p>
          <a:p>
            <a:r>
              <a:rPr lang="en-CA" dirty="0" smtClean="0"/>
              <a:t>There will be a YEAR I Forum in the New Year where you are invited to provide suggestions, concerns and comments about the assignment process</a:t>
            </a:r>
            <a:endParaRPr lang="en-CA" dirty="0"/>
          </a:p>
        </p:txBody>
      </p:sp>
    </p:spTree>
    <p:extLst>
      <p:ext uri="{BB962C8B-B14F-4D97-AF65-F5344CB8AC3E}">
        <p14:creationId xmlns:p14="http://schemas.microsoft.com/office/powerpoint/2010/main" val="22816778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 the Spirit of Transparency </a:t>
            </a:r>
          </a:p>
        </p:txBody>
      </p:sp>
      <p:sp>
        <p:nvSpPr>
          <p:cNvPr id="3" name="Content Placeholder 2"/>
          <p:cNvSpPr>
            <a:spLocks noGrp="1"/>
          </p:cNvSpPr>
          <p:nvPr>
            <p:ph idx="1"/>
          </p:nvPr>
        </p:nvSpPr>
        <p:spPr/>
        <p:txBody>
          <a:bodyPr/>
          <a:lstStyle/>
          <a:p>
            <a:r>
              <a:rPr lang="en-CA" sz="2400" dirty="0"/>
              <a:t>The Toronto Star March 16, 2017</a:t>
            </a:r>
          </a:p>
          <a:p>
            <a:pPr marL="0" indent="0">
              <a:buNone/>
            </a:pPr>
            <a:r>
              <a:rPr lang="en-CA" sz="2400" dirty="0"/>
              <a:t>Excerpt:</a:t>
            </a:r>
          </a:p>
          <a:p>
            <a:r>
              <a:rPr lang="en-CA" sz="2400" dirty="0"/>
              <a:t>Ontario student slapped with $25K fine for snooping on personal health info</a:t>
            </a:r>
          </a:p>
          <a:p>
            <a:r>
              <a:rPr lang="en-CA" sz="2400" dirty="0"/>
              <a:t>The Information and Privacy Commissioner’s office says the masters of social work student was on an educational placement with a family health team in Central Huron when she accessed the information without authorization </a:t>
            </a:r>
          </a:p>
          <a:p>
            <a:endParaRPr lang="en-CA" dirty="0"/>
          </a:p>
        </p:txBody>
      </p:sp>
    </p:spTree>
    <p:extLst>
      <p:ext uri="{BB962C8B-B14F-4D97-AF65-F5344CB8AC3E}">
        <p14:creationId xmlns:p14="http://schemas.microsoft.com/office/powerpoint/2010/main" val="1828102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Two More Thoughts</a:t>
            </a:r>
            <a:endParaRPr lang="en-CA" dirty="0"/>
          </a:p>
        </p:txBody>
      </p:sp>
      <p:sp>
        <p:nvSpPr>
          <p:cNvPr id="3" name="Content Placeholder 2"/>
          <p:cNvSpPr>
            <a:spLocks noGrp="1"/>
          </p:cNvSpPr>
          <p:nvPr>
            <p:ph idx="1"/>
          </p:nvPr>
        </p:nvSpPr>
        <p:spPr/>
        <p:txBody>
          <a:bodyPr/>
          <a:lstStyle/>
          <a:p>
            <a:r>
              <a:rPr lang="en-CA" dirty="0" smtClean="0"/>
              <a:t>Quote in </a:t>
            </a:r>
            <a:r>
              <a:rPr lang="en-CA" i="1" dirty="0" smtClean="0"/>
              <a:t>Now Magazine </a:t>
            </a:r>
            <a:r>
              <a:rPr lang="en-CA" dirty="0" smtClean="0"/>
              <a:t>January 2016 from a FIFSW graduate who came to the program with 2 degrees and prior work experience</a:t>
            </a:r>
          </a:p>
          <a:p>
            <a:r>
              <a:rPr lang="en-CA" dirty="0" smtClean="0"/>
              <a:t>“The first foundational year allowed me to get into social work as a profession. Most social work students have a good idea what they want to do. The foundational year rids you of the notion that you know what you’re doing”</a:t>
            </a:r>
            <a:endParaRPr lang="en-CA" dirty="0"/>
          </a:p>
        </p:txBody>
      </p:sp>
    </p:spTree>
    <p:extLst>
      <p:ext uri="{BB962C8B-B14F-4D97-AF65-F5344CB8AC3E}">
        <p14:creationId xmlns:p14="http://schemas.microsoft.com/office/powerpoint/2010/main" val="1915691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Practicum Office</a:t>
            </a:r>
            <a:endParaRPr lang="en-CA" dirty="0"/>
          </a:p>
        </p:txBody>
      </p:sp>
      <p:sp>
        <p:nvSpPr>
          <p:cNvPr id="3" name="Content Placeholder 2"/>
          <p:cNvSpPr>
            <a:spLocks noGrp="1"/>
          </p:cNvSpPr>
          <p:nvPr>
            <p:ph idx="1"/>
          </p:nvPr>
        </p:nvSpPr>
        <p:spPr/>
        <p:txBody>
          <a:bodyPr/>
          <a:lstStyle/>
          <a:p>
            <a:endParaRPr lang="en-US" dirty="0" smtClean="0"/>
          </a:p>
          <a:p>
            <a:r>
              <a:rPr lang="en-US" sz="2800" dirty="0" smtClean="0"/>
              <a:t>At FIFSW it is the responsibility of the Practicum Office to secure practicums </a:t>
            </a:r>
          </a:p>
          <a:p>
            <a:r>
              <a:rPr lang="en-US" sz="2800" dirty="0" smtClean="0"/>
              <a:t>Students </a:t>
            </a:r>
            <a:r>
              <a:rPr lang="en-US" sz="2800" dirty="0"/>
              <a:t>are asked not to contact </a:t>
            </a:r>
            <a:r>
              <a:rPr lang="en-US" sz="2800" dirty="0" smtClean="0"/>
              <a:t>organizations</a:t>
            </a:r>
          </a:p>
          <a:p>
            <a:r>
              <a:rPr lang="en-US" sz="2800" dirty="0" smtClean="0"/>
              <a:t>Practicum Office adheres to standards set by CASWE (national accrediting body for social work education) </a:t>
            </a:r>
          </a:p>
          <a:p>
            <a:endParaRPr lang="en-CA" sz="2800" dirty="0"/>
          </a:p>
        </p:txBody>
      </p:sp>
    </p:spTree>
    <p:extLst>
      <p:ext uri="{BB962C8B-B14F-4D97-AF65-F5344CB8AC3E}">
        <p14:creationId xmlns:p14="http://schemas.microsoft.com/office/powerpoint/2010/main" val="7261578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The Value in Being Open Minded</a:t>
            </a:r>
            <a:endParaRPr lang="en-CA" dirty="0"/>
          </a:p>
        </p:txBody>
      </p:sp>
      <p:sp>
        <p:nvSpPr>
          <p:cNvPr id="3" name="Content Placeholder 2"/>
          <p:cNvSpPr>
            <a:spLocks noGrp="1"/>
          </p:cNvSpPr>
          <p:nvPr>
            <p:ph idx="1"/>
          </p:nvPr>
        </p:nvSpPr>
        <p:spPr>
          <a:xfrm>
            <a:off x="179388" y="1600200"/>
            <a:ext cx="8785225" cy="4061048"/>
          </a:xfrm>
        </p:spPr>
        <p:txBody>
          <a:bodyPr/>
          <a:lstStyle/>
          <a:p>
            <a:r>
              <a:rPr lang="en-CA" dirty="0" smtClean="0"/>
              <a:t>She continues: “I took a placement that was … assigned to me at….I hadn’t considered working with children and families, so I tried to keep an open mind, and it was transformative for me. It gave me a totally different understanding of what I wanted to be as a social worker” </a:t>
            </a:r>
            <a:r>
              <a:rPr lang="en-CA" i="1" dirty="0" smtClean="0"/>
              <a:t>Now</a:t>
            </a:r>
            <a:r>
              <a:rPr lang="en-CA" dirty="0" smtClean="0"/>
              <a:t> January 2016</a:t>
            </a:r>
            <a:endParaRPr lang="en-CA" dirty="0"/>
          </a:p>
        </p:txBody>
      </p:sp>
    </p:spTree>
    <p:extLst>
      <p:ext uri="{BB962C8B-B14F-4D97-AF65-F5344CB8AC3E}">
        <p14:creationId xmlns:p14="http://schemas.microsoft.com/office/powerpoint/2010/main" val="11121735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eaLnBrk="1" hangingPunct="1"/>
            <a:r>
              <a:rPr lang="en-US" dirty="0" smtClean="0"/>
              <a:t>Questions</a:t>
            </a:r>
          </a:p>
        </p:txBody>
      </p:sp>
      <p:pic>
        <p:nvPicPr>
          <p:cNvPr id="34819" name="Picture 5"/>
          <p:cNvPicPr>
            <a:picLocks noGrp="1" noChangeAspect="1" noChangeArrowheads="1"/>
          </p:cNvPicPr>
          <p:nvPr>
            <p:ph idx="1"/>
          </p:nvPr>
        </p:nvPicPr>
        <p:blipFill>
          <a:blip r:embed="rId2" cstate="print"/>
          <a:srcRect/>
          <a:stretch>
            <a:fillRect/>
          </a:stretch>
        </p:blipFill>
        <p:spPr>
          <a:xfrm>
            <a:off x="1989138" y="1600200"/>
            <a:ext cx="5165725" cy="4133850"/>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PRACTICUM I </a:t>
            </a:r>
            <a:r>
              <a:rPr lang="en-CA" dirty="0" smtClean="0"/>
              <a:t>Competencies</a:t>
            </a:r>
            <a:endParaRPr lang="en-CA" dirty="0"/>
          </a:p>
        </p:txBody>
      </p:sp>
      <p:sp>
        <p:nvSpPr>
          <p:cNvPr id="3" name="Content Placeholder 2"/>
          <p:cNvSpPr>
            <a:spLocks noGrp="1"/>
          </p:cNvSpPr>
          <p:nvPr>
            <p:ph idx="1"/>
          </p:nvPr>
        </p:nvSpPr>
        <p:spPr/>
        <p:txBody>
          <a:bodyPr/>
          <a:lstStyle/>
          <a:p>
            <a:pPr algn="ctr"/>
            <a:r>
              <a:rPr lang="en-US" dirty="0" smtClean="0"/>
              <a:t>generic </a:t>
            </a:r>
            <a:r>
              <a:rPr lang="en-US" dirty="0"/>
              <a:t>foundation for learning social work practice. </a:t>
            </a:r>
            <a:endParaRPr lang="en-US" dirty="0" smtClean="0"/>
          </a:p>
          <a:p>
            <a:pPr algn="ctr"/>
            <a:r>
              <a:rPr lang="en-US" dirty="0" smtClean="0"/>
              <a:t>designed </a:t>
            </a:r>
            <a:r>
              <a:rPr lang="en-US" dirty="0"/>
              <a:t>to provide </a:t>
            </a:r>
            <a:r>
              <a:rPr lang="en-US" dirty="0" smtClean="0"/>
              <a:t>an </a:t>
            </a:r>
            <a:r>
              <a:rPr lang="en-US" dirty="0"/>
              <a:t>introduction to the skills and competencies required for direct social work practice with diverse client systems. </a:t>
            </a:r>
          </a:p>
          <a:p>
            <a:pPr algn="ctr"/>
            <a:r>
              <a:rPr lang="en-US" dirty="0"/>
              <a:t>All settings offer </a:t>
            </a:r>
            <a:r>
              <a:rPr lang="en-US" dirty="0" smtClean="0"/>
              <a:t>two levels of intervention: direct </a:t>
            </a:r>
            <a:r>
              <a:rPr lang="en-US" dirty="0"/>
              <a:t>practice </a:t>
            </a:r>
            <a:r>
              <a:rPr lang="en-US" dirty="0" smtClean="0"/>
              <a:t> and indirect practice </a:t>
            </a:r>
            <a:endParaRPr lang="en-US" dirty="0"/>
          </a:p>
          <a:p>
            <a:endParaRPr lang="en-US" dirty="0"/>
          </a:p>
        </p:txBody>
      </p:sp>
    </p:spTree>
    <p:extLst>
      <p:ext uri="{BB962C8B-B14F-4D97-AF65-F5344CB8AC3E}">
        <p14:creationId xmlns:p14="http://schemas.microsoft.com/office/powerpoint/2010/main" val="1367530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PRACTICUM I </a:t>
            </a:r>
            <a:endParaRPr lang="en-CA" dirty="0"/>
          </a:p>
        </p:txBody>
      </p:sp>
      <p:sp>
        <p:nvSpPr>
          <p:cNvPr id="3" name="Content Placeholder 2"/>
          <p:cNvSpPr>
            <a:spLocks noGrp="1"/>
          </p:cNvSpPr>
          <p:nvPr>
            <p:ph idx="1"/>
          </p:nvPr>
        </p:nvSpPr>
        <p:spPr/>
        <p:txBody>
          <a:bodyPr/>
          <a:lstStyle/>
          <a:p>
            <a:pPr marL="0" indent="0">
              <a:buNone/>
            </a:pPr>
            <a:r>
              <a:rPr lang="en-US" sz="2800" dirty="0" smtClean="0"/>
              <a:t>WILL PROVIDE YOU WITH THE OPPORTUNITY TO:</a:t>
            </a:r>
          </a:p>
          <a:p>
            <a:r>
              <a:rPr lang="en-US" sz="2800" dirty="0" smtClean="0"/>
              <a:t>link theory </a:t>
            </a:r>
            <a:r>
              <a:rPr lang="en-US" sz="2800" dirty="0"/>
              <a:t>and practice</a:t>
            </a:r>
          </a:p>
          <a:p>
            <a:r>
              <a:rPr lang="en-US" sz="2800" dirty="0"/>
              <a:t> </a:t>
            </a:r>
            <a:r>
              <a:rPr lang="en-US" sz="2800" dirty="0" smtClean="0"/>
              <a:t>acquire </a:t>
            </a:r>
            <a:r>
              <a:rPr lang="en-US" sz="2800" dirty="0" smtClean="0"/>
              <a:t>skills to develop therapeutic alliances </a:t>
            </a:r>
            <a:endParaRPr lang="en-US" sz="2800" dirty="0"/>
          </a:p>
          <a:p>
            <a:r>
              <a:rPr lang="en-US" sz="2800" dirty="0"/>
              <a:t> </a:t>
            </a:r>
            <a:r>
              <a:rPr lang="en-US" sz="2800" dirty="0"/>
              <a:t>a</a:t>
            </a:r>
            <a:r>
              <a:rPr lang="en-US" sz="2800" dirty="0" smtClean="0"/>
              <a:t>cquire </a:t>
            </a:r>
            <a:r>
              <a:rPr lang="en-US" sz="2800" dirty="0"/>
              <a:t>professional practice competencies  </a:t>
            </a:r>
            <a:r>
              <a:rPr lang="en-US" sz="2800" dirty="0" smtClean="0"/>
              <a:t> </a:t>
            </a:r>
            <a:endParaRPr lang="en-US" sz="2800" dirty="0"/>
          </a:p>
          <a:p>
            <a:r>
              <a:rPr lang="en-US" sz="2800"/>
              <a:t> </a:t>
            </a:r>
            <a:r>
              <a:rPr lang="en-US" sz="2800" smtClean="0"/>
              <a:t>develop </a:t>
            </a:r>
            <a:r>
              <a:rPr lang="en-US" sz="2800" dirty="0"/>
              <a:t>the ability to critically self-reflect</a:t>
            </a:r>
          </a:p>
          <a:p>
            <a:r>
              <a:rPr lang="en-US" sz="2800" dirty="0"/>
              <a:t>develop skills to work productively with colleagues</a:t>
            </a:r>
          </a:p>
          <a:p>
            <a:endParaRPr lang="en-CA" sz="2800" dirty="0"/>
          </a:p>
        </p:txBody>
      </p:sp>
    </p:spTree>
    <p:extLst>
      <p:ext uri="{BB962C8B-B14F-4D97-AF65-F5344CB8AC3E}">
        <p14:creationId xmlns:p14="http://schemas.microsoft.com/office/powerpoint/2010/main" val="1054434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Competencies ( Reflected as domains on the evaluations)</a:t>
            </a:r>
            <a:endParaRPr lang="en-CA" dirty="0"/>
          </a:p>
        </p:txBody>
      </p:sp>
      <p:sp>
        <p:nvSpPr>
          <p:cNvPr id="3" name="Content Placeholder 2"/>
          <p:cNvSpPr>
            <a:spLocks noGrp="1"/>
          </p:cNvSpPr>
          <p:nvPr>
            <p:ph idx="1"/>
          </p:nvPr>
        </p:nvSpPr>
        <p:spPr/>
        <p:txBody>
          <a:bodyPr/>
          <a:lstStyle/>
          <a:p>
            <a:r>
              <a:rPr lang="en-US" sz="2800" dirty="0" smtClean="0"/>
              <a:t>Learning </a:t>
            </a:r>
            <a:r>
              <a:rPr lang="en-US" sz="2800" dirty="0"/>
              <a:t>and growth</a:t>
            </a:r>
          </a:p>
          <a:p>
            <a:r>
              <a:rPr lang="en-US" sz="2800" dirty="0" smtClean="0"/>
              <a:t>Behaviour </a:t>
            </a:r>
            <a:r>
              <a:rPr lang="en-US" sz="2800" dirty="0"/>
              <a:t>in the Organization</a:t>
            </a:r>
          </a:p>
          <a:p>
            <a:r>
              <a:rPr lang="en-US" sz="2800" dirty="0" smtClean="0"/>
              <a:t>Conceptualizing </a:t>
            </a:r>
            <a:r>
              <a:rPr lang="en-US" sz="2800" dirty="0"/>
              <a:t>Practice (demonstrated by such things as critical thinking, integrating theory and practice, ethical considerations, </a:t>
            </a:r>
            <a:r>
              <a:rPr lang="en-US" sz="2800" dirty="0" smtClean="0"/>
              <a:t>flexibility applying </a:t>
            </a:r>
            <a:r>
              <a:rPr lang="en-US" sz="2800" dirty="0"/>
              <a:t>different frameworks)</a:t>
            </a:r>
          </a:p>
          <a:p>
            <a:r>
              <a:rPr lang="en-US" sz="2800" dirty="0" smtClean="0"/>
              <a:t>Clinical </a:t>
            </a:r>
            <a:r>
              <a:rPr lang="en-US" sz="2800" dirty="0"/>
              <a:t>Relationships</a:t>
            </a:r>
          </a:p>
          <a:p>
            <a:r>
              <a:rPr lang="en-US" sz="2800" dirty="0" smtClean="0"/>
              <a:t>Assessment </a:t>
            </a:r>
            <a:r>
              <a:rPr lang="en-US" sz="2800" dirty="0"/>
              <a:t>and Intervention</a:t>
            </a:r>
          </a:p>
          <a:p>
            <a:r>
              <a:rPr lang="en-US" sz="2800" dirty="0" smtClean="0"/>
              <a:t>Professional </a:t>
            </a:r>
            <a:r>
              <a:rPr lang="en-US" sz="2800" dirty="0"/>
              <a:t>Communication</a:t>
            </a:r>
          </a:p>
          <a:p>
            <a:endParaRPr lang="en-CA" sz="2800" dirty="0"/>
          </a:p>
        </p:txBody>
      </p:sp>
    </p:spTree>
    <p:extLst>
      <p:ext uri="{BB962C8B-B14F-4D97-AF65-F5344CB8AC3E}">
        <p14:creationId xmlns:p14="http://schemas.microsoft.com/office/powerpoint/2010/main" val="13173004"/>
      </p:ext>
    </p:extLst>
  </p:cSld>
  <p:clrMapOvr>
    <a:masterClrMapping/>
  </p:clrMapOvr>
</p:sld>
</file>

<file path=ppt/theme/theme1.xml><?xml version="1.0" encoding="utf-8"?>
<a:theme xmlns:a="http://schemas.openxmlformats.org/drawingml/2006/main" name="NewUofT2007-V2">
  <a:themeElements>
    <a:clrScheme name="NewUofT2007-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UofT2007-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UofT2007-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UofT2007-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UofT2007-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UofT2007-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UofT2007-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UofT2007-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UofT2007-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UofT2007-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UofT2007-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UofT2007-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UofT2007-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UofT2007-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NewUofT2007-V2</Template>
  <TotalTime>9519</TotalTime>
  <Words>3318</Words>
  <Application>Microsoft Office PowerPoint</Application>
  <PresentationFormat>On-screen Show (4:3)</PresentationFormat>
  <Paragraphs>292</Paragraphs>
  <Slides>61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61</vt:i4>
      </vt:variant>
    </vt:vector>
  </HeadingPairs>
  <TitlesOfParts>
    <vt:vector size="64" baseType="lpstr">
      <vt:lpstr>Arial</vt:lpstr>
      <vt:lpstr>Wingdings</vt:lpstr>
      <vt:lpstr>NewUofT2007-V2</vt:lpstr>
      <vt:lpstr>WELCOME SESSION Practicum Matching </vt:lpstr>
      <vt:lpstr>PowerPoint Presentation</vt:lpstr>
      <vt:lpstr> Practicum Office 4th Floor </vt:lpstr>
      <vt:lpstr>Role of the Practicum Office</vt:lpstr>
      <vt:lpstr>Your Teaching Team</vt:lpstr>
      <vt:lpstr>Practicum Office</vt:lpstr>
      <vt:lpstr>PRACTICUM I Competencies</vt:lpstr>
      <vt:lpstr>PRACTICUM I </vt:lpstr>
      <vt:lpstr>Competencies ( Reflected as domains on the evaluations)</vt:lpstr>
      <vt:lpstr> Bridging Class and Field: Fact Sheet for Field Instructors and Year 1 MSW Students  </vt:lpstr>
      <vt:lpstr>Learning Opportunities</vt:lpstr>
      <vt:lpstr>SW Practicum Course SW 4701: Your choice</vt:lpstr>
      <vt:lpstr>Practicum Course  Time Requirement </vt:lpstr>
      <vt:lpstr>Practicum Administration System -  PAS</vt:lpstr>
      <vt:lpstr>PowerPoint Presentation</vt:lpstr>
      <vt:lpstr>Tentative Practicum Assignment Schedule </vt:lpstr>
      <vt:lpstr>Summer Semester Practicum Course SW4701 </vt:lpstr>
      <vt:lpstr>PAS Matching Process This is an overview Details to follow</vt:lpstr>
      <vt:lpstr>Selecting  Interviews /Practicum From  The PAS</vt:lpstr>
      <vt:lpstr> When the PAS Opens to View Available Practicums ( Screen shots to follow) </vt:lpstr>
      <vt:lpstr>PowerPoint Presentation</vt:lpstr>
      <vt:lpstr>What you will see on the PAS </vt:lpstr>
      <vt:lpstr>Requirements</vt:lpstr>
      <vt:lpstr>Requirements</vt:lpstr>
      <vt:lpstr>PowerPoint Presentation</vt:lpstr>
      <vt:lpstr>Another requirement</vt:lpstr>
      <vt:lpstr>Requirements</vt:lpstr>
      <vt:lpstr>Remember</vt:lpstr>
      <vt:lpstr>How the PAS Works</vt:lpstr>
      <vt:lpstr>How the PAS Works</vt:lpstr>
      <vt:lpstr>The PAS is the only vehicle for practicum selection EXCEPT</vt:lpstr>
      <vt:lpstr>A word about opting out of the PAS selection for  geographical reasons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Tentative Schedule For the Matching Process </vt:lpstr>
      <vt:lpstr>Tentative Schedule (cont.)</vt:lpstr>
      <vt:lpstr>TRADING YOUR PAS ASSIGNED PRACTICUM </vt:lpstr>
      <vt:lpstr>The Interviews </vt:lpstr>
      <vt:lpstr>How to Interview</vt:lpstr>
      <vt:lpstr>PLEASE BE ADVISED</vt:lpstr>
      <vt:lpstr>Practicums outside of PAS Process (2019-2020)</vt:lpstr>
      <vt:lpstr>Other Practicum Opportunities</vt:lpstr>
      <vt:lpstr>Always in Motion</vt:lpstr>
      <vt:lpstr>Faculty Field Liaison (FFL)</vt:lpstr>
      <vt:lpstr>Accommodations </vt:lpstr>
      <vt:lpstr>PowerPoint Presentation</vt:lpstr>
      <vt:lpstr>Practicum Manual</vt:lpstr>
      <vt:lpstr>Partner Organizations</vt:lpstr>
      <vt:lpstr>Reminder</vt:lpstr>
      <vt:lpstr>Practicum Quick Links under “Students” </vt:lpstr>
      <vt:lpstr>How to Give Feed Back </vt:lpstr>
      <vt:lpstr>In the Spirit of Transparency </vt:lpstr>
      <vt:lpstr>Two More Thoughts</vt:lpstr>
      <vt:lpstr>The Value in Being Open Minded</vt:lpstr>
      <vt:lpstr>Questions</vt:lpstr>
    </vt:vector>
  </TitlesOfParts>
  <Company>University of Toronto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keoghs</dc:creator>
  <cp:lastModifiedBy>Mindy Coplevitch</cp:lastModifiedBy>
  <cp:revision>542</cp:revision>
  <cp:lastPrinted>2015-04-13T16:23:39Z</cp:lastPrinted>
  <dcterms:created xsi:type="dcterms:W3CDTF">2007-10-12T18:24:52Z</dcterms:created>
  <dcterms:modified xsi:type="dcterms:W3CDTF">2019-10-07T15:08:02Z</dcterms:modified>
</cp:coreProperties>
</file>